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9BCDE1CC-F360-C084-87A8-D23412343C1E}">
          <p14:sldIdLst>
            <p14:sldId id="256"/>
          </p14:sldIdLst>
        </p14:section>
        <p14:section name="Have a go" id="{2EEF4873-EC3E-9F1A-A9AD-DB24A13B5B69}">
          <p14:sldIdLst>
            <p14:sldId id="257"/>
            <p14:sldId id="258"/>
          </p14:sldIdLst>
        </p14:section>
        <p14:section name="Practice testing" id="{22709781-76BA-A0ED-B41E-4B3C316FDC59}">
          <p14:sldIdLst>
            <p14:sldId id="259"/>
            <p14:sldId id="260"/>
            <p14:sldId id="261"/>
            <p14:sldId id="262"/>
            <p14:sldId id="263"/>
          </p14:sldIdLst>
        </p14:section>
        <p14:section name="When they're stuck" id="{A321ACB8-E353-D69B-59FA-36B5FFB471EA}">
          <p14:sldIdLst>
            <p14:sldId id="264"/>
            <p14:sldId id="265"/>
          </p14:sldIdLst>
        </p14:section>
        <p14:section name="Where to practise" id="{95401D0C-D746-A607-B591-610180E604B4}">
          <p14:sldIdLst>
            <p14:sldId id="266"/>
            <p14:sldId id="267"/>
            <p14:sldId id="268"/>
          </p14:sldIdLst>
        </p14:section>
        <p14:section name="Close" id="{1784699A-BEF9-71AD-C953-C4756CFEFEA9}">
          <p14:sldIdLst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Learned once, never revisited</c:v>
                </c:pt>
              </c:strCache>
            </c:strRef>
          </c:tx>
          <c:spPr>
            <a:ln w="38100" cap="flat">
              <a:solidFill>
                <a:srgbClr val="6B728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Sheet1!$A$2:$A$118</c:f>
              <c:numCache>
                <c:formatCode>General</c:formatCode>
                <c:ptCount val="117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</c:v>
                </c:pt>
                <c:pt idx="6">
                  <c:v>1.25</c:v>
                </c:pt>
                <c:pt idx="7">
                  <c:v>1.5</c:v>
                </c:pt>
                <c:pt idx="8">
                  <c:v>1.75</c:v>
                </c:pt>
                <c:pt idx="9">
                  <c:v>2</c:v>
                </c:pt>
                <c:pt idx="10">
                  <c:v>2.25</c:v>
                </c:pt>
                <c:pt idx="11">
                  <c:v>2.5</c:v>
                </c:pt>
                <c:pt idx="12">
                  <c:v>2.75</c:v>
                </c:pt>
                <c:pt idx="13">
                  <c:v>3</c:v>
                </c:pt>
                <c:pt idx="14">
                  <c:v>3</c:v>
                </c:pt>
                <c:pt idx="15">
                  <c:v>3.25</c:v>
                </c:pt>
                <c:pt idx="16">
                  <c:v>3.5</c:v>
                </c:pt>
                <c:pt idx="17">
                  <c:v>3.75</c:v>
                </c:pt>
                <c:pt idx="18">
                  <c:v>4</c:v>
                </c:pt>
                <c:pt idx="19">
                  <c:v>4.25</c:v>
                </c:pt>
                <c:pt idx="20">
                  <c:v>4.5</c:v>
                </c:pt>
                <c:pt idx="21">
                  <c:v>4.75</c:v>
                </c:pt>
                <c:pt idx="22">
                  <c:v>5</c:v>
                </c:pt>
                <c:pt idx="23">
                  <c:v>5.25</c:v>
                </c:pt>
                <c:pt idx="24">
                  <c:v>5.5</c:v>
                </c:pt>
                <c:pt idx="25">
                  <c:v>5.75</c:v>
                </c:pt>
                <c:pt idx="26">
                  <c:v>6</c:v>
                </c:pt>
                <c:pt idx="27">
                  <c:v>6.25</c:v>
                </c:pt>
                <c:pt idx="28">
                  <c:v>6.5</c:v>
                </c:pt>
                <c:pt idx="29">
                  <c:v>6.75</c:v>
                </c:pt>
                <c:pt idx="30">
                  <c:v>7</c:v>
                </c:pt>
                <c:pt idx="31">
                  <c:v>7</c:v>
                </c:pt>
                <c:pt idx="32">
                  <c:v>7.25</c:v>
                </c:pt>
                <c:pt idx="33">
                  <c:v>7.5</c:v>
                </c:pt>
                <c:pt idx="34">
                  <c:v>7.75</c:v>
                </c:pt>
                <c:pt idx="35">
                  <c:v>8</c:v>
                </c:pt>
                <c:pt idx="36">
                  <c:v>8.25</c:v>
                </c:pt>
                <c:pt idx="37">
                  <c:v>8.5</c:v>
                </c:pt>
                <c:pt idx="38">
                  <c:v>8.75</c:v>
                </c:pt>
                <c:pt idx="39">
                  <c:v>9</c:v>
                </c:pt>
                <c:pt idx="40">
                  <c:v>9.25</c:v>
                </c:pt>
                <c:pt idx="41">
                  <c:v>9.5</c:v>
                </c:pt>
                <c:pt idx="42">
                  <c:v>9.75</c:v>
                </c:pt>
                <c:pt idx="43">
                  <c:v>10</c:v>
                </c:pt>
                <c:pt idx="44">
                  <c:v>10.25</c:v>
                </c:pt>
                <c:pt idx="45">
                  <c:v>10.5</c:v>
                </c:pt>
                <c:pt idx="46">
                  <c:v>10.75</c:v>
                </c:pt>
                <c:pt idx="47">
                  <c:v>11</c:v>
                </c:pt>
                <c:pt idx="48">
                  <c:v>11.25</c:v>
                </c:pt>
                <c:pt idx="49">
                  <c:v>11.5</c:v>
                </c:pt>
                <c:pt idx="50">
                  <c:v>11.75</c:v>
                </c:pt>
                <c:pt idx="51">
                  <c:v>12</c:v>
                </c:pt>
                <c:pt idx="52">
                  <c:v>12.25</c:v>
                </c:pt>
                <c:pt idx="53">
                  <c:v>12.5</c:v>
                </c:pt>
                <c:pt idx="54">
                  <c:v>12.75</c:v>
                </c:pt>
                <c:pt idx="55">
                  <c:v>13</c:v>
                </c:pt>
                <c:pt idx="56">
                  <c:v>13.25</c:v>
                </c:pt>
                <c:pt idx="57">
                  <c:v>13.5</c:v>
                </c:pt>
                <c:pt idx="58">
                  <c:v>13.75</c:v>
                </c:pt>
                <c:pt idx="59">
                  <c:v>14</c:v>
                </c:pt>
                <c:pt idx="60">
                  <c:v>14</c:v>
                </c:pt>
                <c:pt idx="61">
                  <c:v>14.25</c:v>
                </c:pt>
                <c:pt idx="62">
                  <c:v>14.5</c:v>
                </c:pt>
                <c:pt idx="63">
                  <c:v>14.75</c:v>
                </c:pt>
                <c:pt idx="64">
                  <c:v>15</c:v>
                </c:pt>
                <c:pt idx="65">
                  <c:v>15.25</c:v>
                </c:pt>
                <c:pt idx="66">
                  <c:v>15.5</c:v>
                </c:pt>
                <c:pt idx="67">
                  <c:v>15.75</c:v>
                </c:pt>
                <c:pt idx="68">
                  <c:v>16</c:v>
                </c:pt>
                <c:pt idx="69">
                  <c:v>16.25</c:v>
                </c:pt>
                <c:pt idx="70">
                  <c:v>16.5</c:v>
                </c:pt>
                <c:pt idx="71">
                  <c:v>16.75</c:v>
                </c:pt>
                <c:pt idx="72">
                  <c:v>17</c:v>
                </c:pt>
                <c:pt idx="73">
                  <c:v>17.25</c:v>
                </c:pt>
                <c:pt idx="74">
                  <c:v>17.5</c:v>
                </c:pt>
                <c:pt idx="75">
                  <c:v>17.75</c:v>
                </c:pt>
                <c:pt idx="76">
                  <c:v>18</c:v>
                </c:pt>
                <c:pt idx="77">
                  <c:v>18.25</c:v>
                </c:pt>
                <c:pt idx="78">
                  <c:v>18.5</c:v>
                </c:pt>
                <c:pt idx="79">
                  <c:v>18.75</c:v>
                </c:pt>
                <c:pt idx="80">
                  <c:v>19</c:v>
                </c:pt>
                <c:pt idx="81">
                  <c:v>19.25</c:v>
                </c:pt>
                <c:pt idx="82">
                  <c:v>19.5</c:v>
                </c:pt>
                <c:pt idx="83">
                  <c:v>19.75</c:v>
                </c:pt>
                <c:pt idx="84">
                  <c:v>20</c:v>
                </c:pt>
                <c:pt idx="85">
                  <c:v>20.25</c:v>
                </c:pt>
                <c:pt idx="86">
                  <c:v>20.5</c:v>
                </c:pt>
                <c:pt idx="87">
                  <c:v>20.75</c:v>
                </c:pt>
                <c:pt idx="88">
                  <c:v>21</c:v>
                </c:pt>
                <c:pt idx="89">
                  <c:v>21.25</c:v>
                </c:pt>
                <c:pt idx="90">
                  <c:v>21.5</c:v>
                </c:pt>
                <c:pt idx="91">
                  <c:v>21.75</c:v>
                </c:pt>
                <c:pt idx="92">
                  <c:v>22</c:v>
                </c:pt>
                <c:pt idx="93">
                  <c:v>22.25</c:v>
                </c:pt>
                <c:pt idx="94">
                  <c:v>22.5</c:v>
                </c:pt>
                <c:pt idx="95">
                  <c:v>22.75</c:v>
                </c:pt>
                <c:pt idx="96">
                  <c:v>23</c:v>
                </c:pt>
                <c:pt idx="97">
                  <c:v>23.25</c:v>
                </c:pt>
                <c:pt idx="98">
                  <c:v>23.5</c:v>
                </c:pt>
                <c:pt idx="99">
                  <c:v>23.75</c:v>
                </c:pt>
                <c:pt idx="100">
                  <c:v>24</c:v>
                </c:pt>
                <c:pt idx="101">
                  <c:v>24.25</c:v>
                </c:pt>
                <c:pt idx="102">
                  <c:v>24.5</c:v>
                </c:pt>
                <c:pt idx="103">
                  <c:v>24.75</c:v>
                </c:pt>
                <c:pt idx="104">
                  <c:v>25</c:v>
                </c:pt>
                <c:pt idx="105">
                  <c:v>25.25</c:v>
                </c:pt>
                <c:pt idx="106">
                  <c:v>25.5</c:v>
                </c:pt>
                <c:pt idx="107">
                  <c:v>25.75</c:v>
                </c:pt>
                <c:pt idx="108">
                  <c:v>26</c:v>
                </c:pt>
                <c:pt idx="109">
                  <c:v>26.25</c:v>
                </c:pt>
                <c:pt idx="110">
                  <c:v>26.5</c:v>
                </c:pt>
                <c:pt idx="111">
                  <c:v>26.75</c:v>
                </c:pt>
                <c:pt idx="112">
                  <c:v>27</c:v>
                </c:pt>
                <c:pt idx="113">
                  <c:v>27.25</c:v>
                </c:pt>
                <c:pt idx="114">
                  <c:v>27.5</c:v>
                </c:pt>
                <c:pt idx="115">
                  <c:v>27.75</c:v>
                </c:pt>
                <c:pt idx="116">
                  <c:v>28</c:v>
                </c:pt>
              </c:numCache>
            </c:numRef>
          </c:xVal>
          <c:yVal>
            <c:numRef>
              <c:f>Sheet1!$B$2:$B$118</c:f>
              <c:numCache>
                <c:formatCode>General</c:formatCode>
                <c:ptCount val="117"/>
                <c:pt idx="0">
                  <c:v>100</c:v>
                </c:pt>
                <c:pt idx="1">
                  <c:v>87.3</c:v>
                </c:pt>
                <c:pt idx="2">
                  <c:v>76.400000000000006</c:v>
                </c:pt>
                <c:pt idx="3">
                  <c:v>67.099999999999994</c:v>
                </c:pt>
                <c:pt idx="4">
                  <c:v>59.1</c:v>
                </c:pt>
                <c:pt idx="5">
                  <c:v>59.1</c:v>
                </c:pt>
                <c:pt idx="6">
                  <c:v>52.3</c:v>
                </c:pt>
                <c:pt idx="7">
                  <c:v>46.5</c:v>
                </c:pt>
                <c:pt idx="8">
                  <c:v>41.5</c:v>
                </c:pt>
                <c:pt idx="9">
                  <c:v>37.200000000000003</c:v>
                </c:pt>
                <c:pt idx="10">
                  <c:v>33.6</c:v>
                </c:pt>
                <c:pt idx="11">
                  <c:v>30.4</c:v>
                </c:pt>
                <c:pt idx="12">
                  <c:v>27.8</c:v>
                </c:pt>
                <c:pt idx="13">
                  <c:v>25.5</c:v>
                </c:pt>
                <c:pt idx="14">
                  <c:v>25.5</c:v>
                </c:pt>
                <c:pt idx="15">
                  <c:v>23.5</c:v>
                </c:pt>
                <c:pt idx="16">
                  <c:v>21.9</c:v>
                </c:pt>
                <c:pt idx="17">
                  <c:v>20.399999999999999</c:v>
                </c:pt>
                <c:pt idx="18">
                  <c:v>19.2</c:v>
                </c:pt>
                <c:pt idx="19">
                  <c:v>18.2</c:v>
                </c:pt>
                <c:pt idx="20">
                  <c:v>17.3</c:v>
                </c:pt>
                <c:pt idx="21">
                  <c:v>16.5</c:v>
                </c:pt>
                <c:pt idx="22">
                  <c:v>15.9</c:v>
                </c:pt>
                <c:pt idx="23">
                  <c:v>15.3</c:v>
                </c:pt>
                <c:pt idx="24">
                  <c:v>14.8</c:v>
                </c:pt>
                <c:pt idx="25">
                  <c:v>14.4</c:v>
                </c:pt>
                <c:pt idx="26">
                  <c:v>14.1</c:v>
                </c:pt>
                <c:pt idx="27">
                  <c:v>13.8</c:v>
                </c:pt>
                <c:pt idx="28">
                  <c:v>13.5</c:v>
                </c:pt>
                <c:pt idx="29">
                  <c:v>13.3</c:v>
                </c:pt>
                <c:pt idx="30">
                  <c:v>13.1</c:v>
                </c:pt>
                <c:pt idx="31">
                  <c:v>13.1</c:v>
                </c:pt>
                <c:pt idx="32">
                  <c:v>12.9</c:v>
                </c:pt>
                <c:pt idx="33">
                  <c:v>12.8</c:v>
                </c:pt>
                <c:pt idx="34">
                  <c:v>12.7</c:v>
                </c:pt>
                <c:pt idx="35">
                  <c:v>12.6</c:v>
                </c:pt>
                <c:pt idx="36">
                  <c:v>12.5</c:v>
                </c:pt>
                <c:pt idx="37">
                  <c:v>12.4</c:v>
                </c:pt>
                <c:pt idx="38">
                  <c:v>12.4</c:v>
                </c:pt>
                <c:pt idx="39">
                  <c:v>12.3</c:v>
                </c:pt>
                <c:pt idx="40">
                  <c:v>12.3</c:v>
                </c:pt>
                <c:pt idx="41">
                  <c:v>12.2</c:v>
                </c:pt>
                <c:pt idx="42">
                  <c:v>12.2</c:v>
                </c:pt>
                <c:pt idx="43">
                  <c:v>12.2</c:v>
                </c:pt>
                <c:pt idx="44">
                  <c:v>12.1</c:v>
                </c:pt>
                <c:pt idx="45">
                  <c:v>12.1</c:v>
                </c:pt>
                <c:pt idx="46">
                  <c:v>12.1</c:v>
                </c:pt>
                <c:pt idx="47">
                  <c:v>12.1</c:v>
                </c:pt>
                <c:pt idx="48">
                  <c:v>12.1</c:v>
                </c:pt>
                <c:pt idx="49">
                  <c:v>12.1</c:v>
                </c:pt>
                <c:pt idx="50">
                  <c:v>12.1</c:v>
                </c:pt>
                <c:pt idx="51">
                  <c:v>12</c:v>
                </c:pt>
                <c:pt idx="52">
                  <c:v>12</c:v>
                </c:pt>
                <c:pt idx="53">
                  <c:v>12</c:v>
                </c:pt>
                <c:pt idx="54">
                  <c:v>12</c:v>
                </c:pt>
                <c:pt idx="55">
                  <c:v>12</c:v>
                </c:pt>
                <c:pt idx="56">
                  <c:v>12</c:v>
                </c:pt>
                <c:pt idx="57">
                  <c:v>12</c:v>
                </c:pt>
                <c:pt idx="58">
                  <c:v>12</c:v>
                </c:pt>
                <c:pt idx="59">
                  <c:v>12</c:v>
                </c:pt>
                <c:pt idx="60">
                  <c:v>12</c:v>
                </c:pt>
                <c:pt idx="61">
                  <c:v>12</c:v>
                </c:pt>
                <c:pt idx="62">
                  <c:v>12</c:v>
                </c:pt>
                <c:pt idx="63">
                  <c:v>12</c:v>
                </c:pt>
                <c:pt idx="64">
                  <c:v>12</c:v>
                </c:pt>
                <c:pt idx="65">
                  <c:v>12</c:v>
                </c:pt>
                <c:pt idx="66">
                  <c:v>12</c:v>
                </c:pt>
                <c:pt idx="67">
                  <c:v>12</c:v>
                </c:pt>
                <c:pt idx="68">
                  <c:v>12</c:v>
                </c:pt>
                <c:pt idx="69">
                  <c:v>12</c:v>
                </c:pt>
                <c:pt idx="70">
                  <c:v>12</c:v>
                </c:pt>
                <c:pt idx="71">
                  <c:v>12</c:v>
                </c:pt>
                <c:pt idx="72">
                  <c:v>12</c:v>
                </c:pt>
                <c:pt idx="73">
                  <c:v>12</c:v>
                </c:pt>
                <c:pt idx="74">
                  <c:v>12</c:v>
                </c:pt>
                <c:pt idx="75">
                  <c:v>12</c:v>
                </c:pt>
                <c:pt idx="76">
                  <c:v>12</c:v>
                </c:pt>
                <c:pt idx="77">
                  <c:v>12</c:v>
                </c:pt>
                <c:pt idx="78">
                  <c:v>12</c:v>
                </c:pt>
                <c:pt idx="79">
                  <c:v>12</c:v>
                </c:pt>
                <c:pt idx="80">
                  <c:v>12</c:v>
                </c:pt>
                <c:pt idx="81">
                  <c:v>12</c:v>
                </c:pt>
                <c:pt idx="82">
                  <c:v>12</c:v>
                </c:pt>
                <c:pt idx="83">
                  <c:v>12</c:v>
                </c:pt>
                <c:pt idx="84">
                  <c:v>12</c:v>
                </c:pt>
                <c:pt idx="85">
                  <c:v>12</c:v>
                </c:pt>
                <c:pt idx="86">
                  <c:v>12</c:v>
                </c:pt>
                <c:pt idx="87">
                  <c:v>12</c:v>
                </c:pt>
                <c:pt idx="88">
                  <c:v>12</c:v>
                </c:pt>
                <c:pt idx="89">
                  <c:v>12</c:v>
                </c:pt>
                <c:pt idx="90">
                  <c:v>12</c:v>
                </c:pt>
                <c:pt idx="91">
                  <c:v>12</c:v>
                </c:pt>
                <c:pt idx="92">
                  <c:v>12</c:v>
                </c:pt>
                <c:pt idx="93">
                  <c:v>12</c:v>
                </c:pt>
                <c:pt idx="94">
                  <c:v>12</c:v>
                </c:pt>
                <c:pt idx="95">
                  <c:v>12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12</c:v>
                </c:pt>
                <c:pt idx="101">
                  <c:v>12</c:v>
                </c:pt>
                <c:pt idx="102">
                  <c:v>12</c:v>
                </c:pt>
                <c:pt idx="103">
                  <c:v>12</c:v>
                </c:pt>
                <c:pt idx="104">
                  <c:v>12</c:v>
                </c:pt>
                <c:pt idx="105">
                  <c:v>12</c:v>
                </c:pt>
                <c:pt idx="106">
                  <c:v>12</c:v>
                </c:pt>
                <c:pt idx="107">
                  <c:v>12</c:v>
                </c:pt>
                <c:pt idx="108">
                  <c:v>12</c:v>
                </c:pt>
                <c:pt idx="109">
                  <c:v>12</c:v>
                </c:pt>
                <c:pt idx="110">
                  <c:v>12</c:v>
                </c:pt>
                <c:pt idx="111">
                  <c:v>12</c:v>
                </c:pt>
                <c:pt idx="112">
                  <c:v>12</c:v>
                </c:pt>
                <c:pt idx="113">
                  <c:v>12</c:v>
                </c:pt>
                <c:pt idx="114">
                  <c:v>12</c:v>
                </c:pt>
                <c:pt idx="115">
                  <c:v>12</c:v>
                </c:pt>
                <c:pt idx="116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104-7044-8C99-653096D10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7280"/>
                    </a:solidFill>
                    <a:latin typeface="+mn-lt"/>
                  </a:defRPr>
                </a:pPr>
                <a:r>
                  <a:rPr lang="en-GB" sz="1200" b="0" i="0" u="none" strike="noStrike">
                    <a:solidFill>
                      <a:srgbClr val="6B7280"/>
                    </a:solidFill>
                    <a:latin typeface="+mn-lt"/>
                  </a:rPr>
                  <a:t>Days after first learning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crossBetween val="midCat"/>
        <c:majorUnit val="7"/>
      </c:val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7280"/>
                    </a:solidFill>
                    <a:latin typeface="+mn-lt"/>
                  </a:defRPr>
                </a:pPr>
                <a:r>
                  <a:rPr lang="en-GB" sz="1200" b="0" i="0" u="none" strike="noStrike">
                    <a:solidFill>
                      <a:srgbClr val="6B7280"/>
                    </a:solidFill>
                    <a:latin typeface="+mn-lt"/>
                  </a:rPr>
                  <a:t>How much they remember (%)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1E243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Learned once, never revisited</c:v>
                </c:pt>
              </c:strCache>
            </c:strRef>
          </c:tx>
          <c:spPr>
            <a:ln w="38100" cap="flat">
              <a:solidFill>
                <a:srgbClr val="C9CED6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Sheet1!$A$2:$A$118</c:f>
              <c:numCache>
                <c:formatCode>General</c:formatCode>
                <c:ptCount val="117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</c:v>
                </c:pt>
                <c:pt idx="6">
                  <c:v>1.25</c:v>
                </c:pt>
                <c:pt idx="7">
                  <c:v>1.5</c:v>
                </c:pt>
                <c:pt idx="8">
                  <c:v>1.75</c:v>
                </c:pt>
                <c:pt idx="9">
                  <c:v>2</c:v>
                </c:pt>
                <c:pt idx="10">
                  <c:v>2.25</c:v>
                </c:pt>
                <c:pt idx="11">
                  <c:v>2.5</c:v>
                </c:pt>
                <c:pt idx="12">
                  <c:v>2.75</c:v>
                </c:pt>
                <c:pt idx="13">
                  <c:v>3</c:v>
                </c:pt>
                <c:pt idx="14">
                  <c:v>3</c:v>
                </c:pt>
                <c:pt idx="15">
                  <c:v>3.25</c:v>
                </c:pt>
                <c:pt idx="16">
                  <c:v>3.5</c:v>
                </c:pt>
                <c:pt idx="17">
                  <c:v>3.75</c:v>
                </c:pt>
                <c:pt idx="18">
                  <c:v>4</c:v>
                </c:pt>
                <c:pt idx="19">
                  <c:v>4.25</c:v>
                </c:pt>
                <c:pt idx="20">
                  <c:v>4.5</c:v>
                </c:pt>
                <c:pt idx="21">
                  <c:v>4.75</c:v>
                </c:pt>
                <c:pt idx="22">
                  <c:v>5</c:v>
                </c:pt>
                <c:pt idx="23">
                  <c:v>5.25</c:v>
                </c:pt>
                <c:pt idx="24">
                  <c:v>5.5</c:v>
                </c:pt>
                <c:pt idx="25">
                  <c:v>5.75</c:v>
                </c:pt>
                <c:pt idx="26">
                  <c:v>6</c:v>
                </c:pt>
                <c:pt idx="27">
                  <c:v>6.25</c:v>
                </c:pt>
                <c:pt idx="28">
                  <c:v>6.5</c:v>
                </c:pt>
                <c:pt idx="29">
                  <c:v>6.75</c:v>
                </c:pt>
                <c:pt idx="30">
                  <c:v>7</c:v>
                </c:pt>
                <c:pt idx="31">
                  <c:v>7</c:v>
                </c:pt>
                <c:pt idx="32">
                  <c:v>7.25</c:v>
                </c:pt>
                <c:pt idx="33">
                  <c:v>7.5</c:v>
                </c:pt>
                <c:pt idx="34">
                  <c:v>7.75</c:v>
                </c:pt>
                <c:pt idx="35">
                  <c:v>8</c:v>
                </c:pt>
                <c:pt idx="36">
                  <c:v>8.25</c:v>
                </c:pt>
                <c:pt idx="37">
                  <c:v>8.5</c:v>
                </c:pt>
                <c:pt idx="38">
                  <c:v>8.75</c:v>
                </c:pt>
                <c:pt idx="39">
                  <c:v>9</c:v>
                </c:pt>
                <c:pt idx="40">
                  <c:v>9.25</c:v>
                </c:pt>
                <c:pt idx="41">
                  <c:v>9.5</c:v>
                </c:pt>
                <c:pt idx="42">
                  <c:v>9.75</c:v>
                </c:pt>
                <c:pt idx="43">
                  <c:v>10</c:v>
                </c:pt>
                <c:pt idx="44">
                  <c:v>10.25</c:v>
                </c:pt>
                <c:pt idx="45">
                  <c:v>10.5</c:v>
                </c:pt>
                <c:pt idx="46">
                  <c:v>10.75</c:v>
                </c:pt>
                <c:pt idx="47">
                  <c:v>11</c:v>
                </c:pt>
                <c:pt idx="48">
                  <c:v>11.25</c:v>
                </c:pt>
                <c:pt idx="49">
                  <c:v>11.5</c:v>
                </c:pt>
                <c:pt idx="50">
                  <c:v>11.75</c:v>
                </c:pt>
                <c:pt idx="51">
                  <c:v>12</c:v>
                </c:pt>
                <c:pt idx="52">
                  <c:v>12.25</c:v>
                </c:pt>
                <c:pt idx="53">
                  <c:v>12.5</c:v>
                </c:pt>
                <c:pt idx="54">
                  <c:v>12.75</c:v>
                </c:pt>
                <c:pt idx="55">
                  <c:v>13</c:v>
                </c:pt>
                <c:pt idx="56">
                  <c:v>13.25</c:v>
                </c:pt>
                <c:pt idx="57">
                  <c:v>13.5</c:v>
                </c:pt>
                <c:pt idx="58">
                  <c:v>13.75</c:v>
                </c:pt>
                <c:pt idx="59">
                  <c:v>14</c:v>
                </c:pt>
                <c:pt idx="60">
                  <c:v>14</c:v>
                </c:pt>
                <c:pt idx="61">
                  <c:v>14.25</c:v>
                </c:pt>
                <c:pt idx="62">
                  <c:v>14.5</c:v>
                </c:pt>
                <c:pt idx="63">
                  <c:v>14.75</c:v>
                </c:pt>
                <c:pt idx="64">
                  <c:v>15</c:v>
                </c:pt>
                <c:pt idx="65">
                  <c:v>15.25</c:v>
                </c:pt>
                <c:pt idx="66">
                  <c:v>15.5</c:v>
                </c:pt>
                <c:pt idx="67">
                  <c:v>15.75</c:v>
                </c:pt>
                <c:pt idx="68">
                  <c:v>16</c:v>
                </c:pt>
                <c:pt idx="69">
                  <c:v>16.25</c:v>
                </c:pt>
                <c:pt idx="70">
                  <c:v>16.5</c:v>
                </c:pt>
                <c:pt idx="71">
                  <c:v>16.75</c:v>
                </c:pt>
                <c:pt idx="72">
                  <c:v>17</c:v>
                </c:pt>
                <c:pt idx="73">
                  <c:v>17.25</c:v>
                </c:pt>
                <c:pt idx="74">
                  <c:v>17.5</c:v>
                </c:pt>
                <c:pt idx="75">
                  <c:v>17.75</c:v>
                </c:pt>
                <c:pt idx="76">
                  <c:v>18</c:v>
                </c:pt>
                <c:pt idx="77">
                  <c:v>18.25</c:v>
                </c:pt>
                <c:pt idx="78">
                  <c:v>18.5</c:v>
                </c:pt>
                <c:pt idx="79">
                  <c:v>18.75</c:v>
                </c:pt>
                <c:pt idx="80">
                  <c:v>19</c:v>
                </c:pt>
                <c:pt idx="81">
                  <c:v>19.25</c:v>
                </c:pt>
                <c:pt idx="82">
                  <c:v>19.5</c:v>
                </c:pt>
                <c:pt idx="83">
                  <c:v>19.75</c:v>
                </c:pt>
                <c:pt idx="84">
                  <c:v>20</c:v>
                </c:pt>
                <c:pt idx="85">
                  <c:v>20.25</c:v>
                </c:pt>
                <c:pt idx="86">
                  <c:v>20.5</c:v>
                </c:pt>
                <c:pt idx="87">
                  <c:v>20.75</c:v>
                </c:pt>
                <c:pt idx="88">
                  <c:v>21</c:v>
                </c:pt>
                <c:pt idx="89">
                  <c:v>21.25</c:v>
                </c:pt>
                <c:pt idx="90">
                  <c:v>21.5</c:v>
                </c:pt>
                <c:pt idx="91">
                  <c:v>21.75</c:v>
                </c:pt>
                <c:pt idx="92">
                  <c:v>22</c:v>
                </c:pt>
                <c:pt idx="93">
                  <c:v>22.25</c:v>
                </c:pt>
                <c:pt idx="94">
                  <c:v>22.5</c:v>
                </c:pt>
                <c:pt idx="95">
                  <c:v>22.75</c:v>
                </c:pt>
                <c:pt idx="96">
                  <c:v>23</c:v>
                </c:pt>
                <c:pt idx="97">
                  <c:v>23.25</c:v>
                </c:pt>
                <c:pt idx="98">
                  <c:v>23.5</c:v>
                </c:pt>
                <c:pt idx="99">
                  <c:v>23.75</c:v>
                </c:pt>
                <c:pt idx="100">
                  <c:v>24</c:v>
                </c:pt>
                <c:pt idx="101">
                  <c:v>24.25</c:v>
                </c:pt>
                <c:pt idx="102">
                  <c:v>24.5</c:v>
                </c:pt>
                <c:pt idx="103">
                  <c:v>24.75</c:v>
                </c:pt>
                <c:pt idx="104">
                  <c:v>25</c:v>
                </c:pt>
                <c:pt idx="105">
                  <c:v>25.25</c:v>
                </c:pt>
                <c:pt idx="106">
                  <c:v>25.5</c:v>
                </c:pt>
                <c:pt idx="107">
                  <c:v>25.75</c:v>
                </c:pt>
                <c:pt idx="108">
                  <c:v>26</c:v>
                </c:pt>
                <c:pt idx="109">
                  <c:v>26.25</c:v>
                </c:pt>
                <c:pt idx="110">
                  <c:v>26.5</c:v>
                </c:pt>
                <c:pt idx="111">
                  <c:v>26.75</c:v>
                </c:pt>
                <c:pt idx="112">
                  <c:v>27</c:v>
                </c:pt>
                <c:pt idx="113">
                  <c:v>27.25</c:v>
                </c:pt>
                <c:pt idx="114">
                  <c:v>27.5</c:v>
                </c:pt>
                <c:pt idx="115">
                  <c:v>27.75</c:v>
                </c:pt>
                <c:pt idx="116">
                  <c:v>28</c:v>
                </c:pt>
              </c:numCache>
            </c:numRef>
          </c:xVal>
          <c:yVal>
            <c:numRef>
              <c:f>Sheet1!$B$2:$B$118</c:f>
              <c:numCache>
                <c:formatCode>General</c:formatCode>
                <c:ptCount val="117"/>
                <c:pt idx="0">
                  <c:v>100</c:v>
                </c:pt>
                <c:pt idx="1">
                  <c:v>87.3</c:v>
                </c:pt>
                <c:pt idx="2">
                  <c:v>76.400000000000006</c:v>
                </c:pt>
                <c:pt idx="3">
                  <c:v>67.099999999999994</c:v>
                </c:pt>
                <c:pt idx="4">
                  <c:v>59.1</c:v>
                </c:pt>
                <c:pt idx="5">
                  <c:v>59.1</c:v>
                </c:pt>
                <c:pt idx="6">
                  <c:v>52.3</c:v>
                </c:pt>
                <c:pt idx="7">
                  <c:v>46.5</c:v>
                </c:pt>
                <c:pt idx="8">
                  <c:v>41.5</c:v>
                </c:pt>
                <c:pt idx="9">
                  <c:v>37.200000000000003</c:v>
                </c:pt>
                <c:pt idx="10">
                  <c:v>33.6</c:v>
                </c:pt>
                <c:pt idx="11">
                  <c:v>30.4</c:v>
                </c:pt>
                <c:pt idx="12">
                  <c:v>27.8</c:v>
                </c:pt>
                <c:pt idx="13">
                  <c:v>25.5</c:v>
                </c:pt>
                <c:pt idx="14">
                  <c:v>25.5</c:v>
                </c:pt>
                <c:pt idx="15">
                  <c:v>23.5</c:v>
                </c:pt>
                <c:pt idx="16">
                  <c:v>21.9</c:v>
                </c:pt>
                <c:pt idx="17">
                  <c:v>20.399999999999999</c:v>
                </c:pt>
                <c:pt idx="18">
                  <c:v>19.2</c:v>
                </c:pt>
                <c:pt idx="19">
                  <c:v>18.2</c:v>
                </c:pt>
                <c:pt idx="20">
                  <c:v>17.3</c:v>
                </c:pt>
                <c:pt idx="21">
                  <c:v>16.5</c:v>
                </c:pt>
                <c:pt idx="22">
                  <c:v>15.9</c:v>
                </c:pt>
                <c:pt idx="23">
                  <c:v>15.3</c:v>
                </c:pt>
                <c:pt idx="24">
                  <c:v>14.8</c:v>
                </c:pt>
                <c:pt idx="25">
                  <c:v>14.4</c:v>
                </c:pt>
                <c:pt idx="26">
                  <c:v>14.1</c:v>
                </c:pt>
                <c:pt idx="27">
                  <c:v>13.8</c:v>
                </c:pt>
                <c:pt idx="28">
                  <c:v>13.5</c:v>
                </c:pt>
                <c:pt idx="29">
                  <c:v>13.3</c:v>
                </c:pt>
                <c:pt idx="30">
                  <c:v>13.1</c:v>
                </c:pt>
                <c:pt idx="31">
                  <c:v>13.1</c:v>
                </c:pt>
                <c:pt idx="32">
                  <c:v>12.9</c:v>
                </c:pt>
                <c:pt idx="33">
                  <c:v>12.8</c:v>
                </c:pt>
                <c:pt idx="34">
                  <c:v>12.7</c:v>
                </c:pt>
                <c:pt idx="35">
                  <c:v>12.6</c:v>
                </c:pt>
                <c:pt idx="36">
                  <c:v>12.5</c:v>
                </c:pt>
                <c:pt idx="37">
                  <c:v>12.4</c:v>
                </c:pt>
                <c:pt idx="38">
                  <c:v>12.4</c:v>
                </c:pt>
                <c:pt idx="39">
                  <c:v>12.3</c:v>
                </c:pt>
                <c:pt idx="40">
                  <c:v>12.3</c:v>
                </c:pt>
                <c:pt idx="41">
                  <c:v>12.2</c:v>
                </c:pt>
                <c:pt idx="42">
                  <c:v>12.2</c:v>
                </c:pt>
                <c:pt idx="43">
                  <c:v>12.2</c:v>
                </c:pt>
                <c:pt idx="44">
                  <c:v>12.1</c:v>
                </c:pt>
                <c:pt idx="45">
                  <c:v>12.1</c:v>
                </c:pt>
                <c:pt idx="46">
                  <c:v>12.1</c:v>
                </c:pt>
                <c:pt idx="47">
                  <c:v>12.1</c:v>
                </c:pt>
                <c:pt idx="48">
                  <c:v>12.1</c:v>
                </c:pt>
                <c:pt idx="49">
                  <c:v>12.1</c:v>
                </c:pt>
                <c:pt idx="50">
                  <c:v>12.1</c:v>
                </c:pt>
                <c:pt idx="51">
                  <c:v>12</c:v>
                </c:pt>
                <c:pt idx="52">
                  <c:v>12</c:v>
                </c:pt>
                <c:pt idx="53">
                  <c:v>12</c:v>
                </c:pt>
                <c:pt idx="54">
                  <c:v>12</c:v>
                </c:pt>
                <c:pt idx="55">
                  <c:v>12</c:v>
                </c:pt>
                <c:pt idx="56">
                  <c:v>12</c:v>
                </c:pt>
                <c:pt idx="57">
                  <c:v>12</c:v>
                </c:pt>
                <c:pt idx="58">
                  <c:v>12</c:v>
                </c:pt>
                <c:pt idx="59">
                  <c:v>12</c:v>
                </c:pt>
                <c:pt idx="60">
                  <c:v>12</c:v>
                </c:pt>
                <c:pt idx="61">
                  <c:v>12</c:v>
                </c:pt>
                <c:pt idx="62">
                  <c:v>12</c:v>
                </c:pt>
                <c:pt idx="63">
                  <c:v>12</c:v>
                </c:pt>
                <c:pt idx="64">
                  <c:v>12</c:v>
                </c:pt>
                <c:pt idx="65">
                  <c:v>12</c:v>
                </c:pt>
                <c:pt idx="66">
                  <c:v>12</c:v>
                </c:pt>
                <c:pt idx="67">
                  <c:v>12</c:v>
                </c:pt>
                <c:pt idx="68">
                  <c:v>12</c:v>
                </c:pt>
                <c:pt idx="69">
                  <c:v>12</c:v>
                </c:pt>
                <c:pt idx="70">
                  <c:v>12</c:v>
                </c:pt>
                <c:pt idx="71">
                  <c:v>12</c:v>
                </c:pt>
                <c:pt idx="72">
                  <c:v>12</c:v>
                </c:pt>
                <c:pt idx="73">
                  <c:v>12</c:v>
                </c:pt>
                <c:pt idx="74">
                  <c:v>12</c:v>
                </c:pt>
                <c:pt idx="75">
                  <c:v>12</c:v>
                </c:pt>
                <c:pt idx="76">
                  <c:v>12</c:v>
                </c:pt>
                <c:pt idx="77">
                  <c:v>12</c:v>
                </c:pt>
                <c:pt idx="78">
                  <c:v>12</c:v>
                </c:pt>
                <c:pt idx="79">
                  <c:v>12</c:v>
                </c:pt>
                <c:pt idx="80">
                  <c:v>12</c:v>
                </c:pt>
                <c:pt idx="81">
                  <c:v>12</c:v>
                </c:pt>
                <c:pt idx="82">
                  <c:v>12</c:v>
                </c:pt>
                <c:pt idx="83">
                  <c:v>12</c:v>
                </c:pt>
                <c:pt idx="84">
                  <c:v>12</c:v>
                </c:pt>
                <c:pt idx="85">
                  <c:v>12</c:v>
                </c:pt>
                <c:pt idx="86">
                  <c:v>12</c:v>
                </c:pt>
                <c:pt idx="87">
                  <c:v>12</c:v>
                </c:pt>
                <c:pt idx="88">
                  <c:v>12</c:v>
                </c:pt>
                <c:pt idx="89">
                  <c:v>12</c:v>
                </c:pt>
                <c:pt idx="90">
                  <c:v>12</c:v>
                </c:pt>
                <c:pt idx="91">
                  <c:v>12</c:v>
                </c:pt>
                <c:pt idx="92">
                  <c:v>12</c:v>
                </c:pt>
                <c:pt idx="93">
                  <c:v>12</c:v>
                </c:pt>
                <c:pt idx="94">
                  <c:v>12</c:v>
                </c:pt>
                <c:pt idx="95">
                  <c:v>12</c:v>
                </c:pt>
                <c:pt idx="96">
                  <c:v>12</c:v>
                </c:pt>
                <c:pt idx="97">
                  <c:v>12</c:v>
                </c:pt>
                <c:pt idx="98">
                  <c:v>12</c:v>
                </c:pt>
                <c:pt idx="99">
                  <c:v>12</c:v>
                </c:pt>
                <c:pt idx="100">
                  <c:v>12</c:v>
                </c:pt>
                <c:pt idx="101">
                  <c:v>12</c:v>
                </c:pt>
                <c:pt idx="102">
                  <c:v>12</c:v>
                </c:pt>
                <c:pt idx="103">
                  <c:v>12</c:v>
                </c:pt>
                <c:pt idx="104">
                  <c:v>12</c:v>
                </c:pt>
                <c:pt idx="105">
                  <c:v>12</c:v>
                </c:pt>
                <c:pt idx="106">
                  <c:v>12</c:v>
                </c:pt>
                <c:pt idx="107">
                  <c:v>12</c:v>
                </c:pt>
                <c:pt idx="108">
                  <c:v>12</c:v>
                </c:pt>
                <c:pt idx="109">
                  <c:v>12</c:v>
                </c:pt>
                <c:pt idx="110">
                  <c:v>12</c:v>
                </c:pt>
                <c:pt idx="111">
                  <c:v>12</c:v>
                </c:pt>
                <c:pt idx="112">
                  <c:v>12</c:v>
                </c:pt>
                <c:pt idx="113">
                  <c:v>12</c:v>
                </c:pt>
                <c:pt idx="114">
                  <c:v>12</c:v>
                </c:pt>
                <c:pt idx="115">
                  <c:v>12</c:v>
                </c:pt>
                <c:pt idx="116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099-A248-BD00-CD6E0A5BD4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Retrieved at spaced intervals</c:v>
                </c:pt>
              </c:strCache>
            </c:strRef>
          </c:tx>
          <c:spPr>
            <a:ln w="38100" cap="flat">
              <a:solidFill>
                <a:srgbClr val="1F3864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Sheet1!$A$2:$A$118</c:f>
              <c:numCache>
                <c:formatCode>General</c:formatCode>
                <c:ptCount val="117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</c:v>
                </c:pt>
                <c:pt idx="6">
                  <c:v>1.25</c:v>
                </c:pt>
                <c:pt idx="7">
                  <c:v>1.5</c:v>
                </c:pt>
                <c:pt idx="8">
                  <c:v>1.75</c:v>
                </c:pt>
                <c:pt idx="9">
                  <c:v>2</c:v>
                </c:pt>
                <c:pt idx="10">
                  <c:v>2.25</c:v>
                </c:pt>
                <c:pt idx="11">
                  <c:v>2.5</c:v>
                </c:pt>
                <c:pt idx="12">
                  <c:v>2.75</c:v>
                </c:pt>
                <c:pt idx="13">
                  <c:v>3</c:v>
                </c:pt>
                <c:pt idx="14">
                  <c:v>3</c:v>
                </c:pt>
                <c:pt idx="15">
                  <c:v>3.25</c:v>
                </c:pt>
                <c:pt idx="16">
                  <c:v>3.5</c:v>
                </c:pt>
                <c:pt idx="17">
                  <c:v>3.75</c:v>
                </c:pt>
                <c:pt idx="18">
                  <c:v>4</c:v>
                </c:pt>
                <c:pt idx="19">
                  <c:v>4.25</c:v>
                </c:pt>
                <c:pt idx="20">
                  <c:v>4.5</c:v>
                </c:pt>
                <c:pt idx="21">
                  <c:v>4.75</c:v>
                </c:pt>
                <c:pt idx="22">
                  <c:v>5</c:v>
                </c:pt>
                <c:pt idx="23">
                  <c:v>5.25</c:v>
                </c:pt>
                <c:pt idx="24">
                  <c:v>5.5</c:v>
                </c:pt>
                <c:pt idx="25">
                  <c:v>5.75</c:v>
                </c:pt>
                <c:pt idx="26">
                  <c:v>6</c:v>
                </c:pt>
                <c:pt idx="27">
                  <c:v>6.25</c:v>
                </c:pt>
                <c:pt idx="28">
                  <c:v>6.5</c:v>
                </c:pt>
                <c:pt idx="29">
                  <c:v>6.75</c:v>
                </c:pt>
                <c:pt idx="30">
                  <c:v>7</c:v>
                </c:pt>
                <c:pt idx="31">
                  <c:v>7</c:v>
                </c:pt>
                <c:pt idx="32">
                  <c:v>7.25</c:v>
                </c:pt>
                <c:pt idx="33">
                  <c:v>7.5</c:v>
                </c:pt>
                <c:pt idx="34">
                  <c:v>7.75</c:v>
                </c:pt>
                <c:pt idx="35">
                  <c:v>8</c:v>
                </c:pt>
                <c:pt idx="36">
                  <c:v>8.25</c:v>
                </c:pt>
                <c:pt idx="37">
                  <c:v>8.5</c:v>
                </c:pt>
                <c:pt idx="38">
                  <c:v>8.75</c:v>
                </c:pt>
                <c:pt idx="39">
                  <c:v>9</c:v>
                </c:pt>
                <c:pt idx="40">
                  <c:v>9.25</c:v>
                </c:pt>
                <c:pt idx="41">
                  <c:v>9.5</c:v>
                </c:pt>
                <c:pt idx="42">
                  <c:v>9.75</c:v>
                </c:pt>
                <c:pt idx="43">
                  <c:v>10</c:v>
                </c:pt>
                <c:pt idx="44">
                  <c:v>10.25</c:v>
                </c:pt>
                <c:pt idx="45">
                  <c:v>10.5</c:v>
                </c:pt>
                <c:pt idx="46">
                  <c:v>10.75</c:v>
                </c:pt>
                <c:pt idx="47">
                  <c:v>11</c:v>
                </c:pt>
                <c:pt idx="48">
                  <c:v>11.25</c:v>
                </c:pt>
                <c:pt idx="49">
                  <c:v>11.5</c:v>
                </c:pt>
                <c:pt idx="50">
                  <c:v>11.75</c:v>
                </c:pt>
                <c:pt idx="51">
                  <c:v>12</c:v>
                </c:pt>
                <c:pt idx="52">
                  <c:v>12.25</c:v>
                </c:pt>
                <c:pt idx="53">
                  <c:v>12.5</c:v>
                </c:pt>
                <c:pt idx="54">
                  <c:v>12.75</c:v>
                </c:pt>
                <c:pt idx="55">
                  <c:v>13</c:v>
                </c:pt>
                <c:pt idx="56">
                  <c:v>13.25</c:v>
                </c:pt>
                <c:pt idx="57">
                  <c:v>13.5</c:v>
                </c:pt>
                <c:pt idx="58">
                  <c:v>13.75</c:v>
                </c:pt>
                <c:pt idx="59">
                  <c:v>14</c:v>
                </c:pt>
                <c:pt idx="60">
                  <c:v>14</c:v>
                </c:pt>
                <c:pt idx="61">
                  <c:v>14.25</c:v>
                </c:pt>
                <c:pt idx="62">
                  <c:v>14.5</c:v>
                </c:pt>
                <c:pt idx="63">
                  <c:v>14.75</c:v>
                </c:pt>
                <c:pt idx="64">
                  <c:v>15</c:v>
                </c:pt>
                <c:pt idx="65">
                  <c:v>15.25</c:v>
                </c:pt>
                <c:pt idx="66">
                  <c:v>15.5</c:v>
                </c:pt>
                <c:pt idx="67">
                  <c:v>15.75</c:v>
                </c:pt>
                <c:pt idx="68">
                  <c:v>16</c:v>
                </c:pt>
                <c:pt idx="69">
                  <c:v>16.25</c:v>
                </c:pt>
                <c:pt idx="70">
                  <c:v>16.5</c:v>
                </c:pt>
                <c:pt idx="71">
                  <c:v>16.75</c:v>
                </c:pt>
                <c:pt idx="72">
                  <c:v>17</c:v>
                </c:pt>
                <c:pt idx="73">
                  <c:v>17.25</c:v>
                </c:pt>
                <c:pt idx="74">
                  <c:v>17.5</c:v>
                </c:pt>
                <c:pt idx="75">
                  <c:v>17.75</c:v>
                </c:pt>
                <c:pt idx="76">
                  <c:v>18</c:v>
                </c:pt>
                <c:pt idx="77">
                  <c:v>18.25</c:v>
                </c:pt>
                <c:pt idx="78">
                  <c:v>18.5</c:v>
                </c:pt>
                <c:pt idx="79">
                  <c:v>18.75</c:v>
                </c:pt>
                <c:pt idx="80">
                  <c:v>19</c:v>
                </c:pt>
                <c:pt idx="81">
                  <c:v>19.25</c:v>
                </c:pt>
                <c:pt idx="82">
                  <c:v>19.5</c:v>
                </c:pt>
                <c:pt idx="83">
                  <c:v>19.75</c:v>
                </c:pt>
                <c:pt idx="84">
                  <c:v>20</c:v>
                </c:pt>
                <c:pt idx="85">
                  <c:v>20.25</c:v>
                </c:pt>
                <c:pt idx="86">
                  <c:v>20.5</c:v>
                </c:pt>
                <c:pt idx="87">
                  <c:v>20.75</c:v>
                </c:pt>
                <c:pt idx="88">
                  <c:v>21</c:v>
                </c:pt>
                <c:pt idx="89">
                  <c:v>21.25</c:v>
                </c:pt>
                <c:pt idx="90">
                  <c:v>21.5</c:v>
                </c:pt>
                <c:pt idx="91">
                  <c:v>21.75</c:v>
                </c:pt>
                <c:pt idx="92">
                  <c:v>22</c:v>
                </c:pt>
                <c:pt idx="93">
                  <c:v>22.25</c:v>
                </c:pt>
                <c:pt idx="94">
                  <c:v>22.5</c:v>
                </c:pt>
                <c:pt idx="95">
                  <c:v>22.75</c:v>
                </c:pt>
                <c:pt idx="96">
                  <c:v>23</c:v>
                </c:pt>
                <c:pt idx="97">
                  <c:v>23.25</c:v>
                </c:pt>
                <c:pt idx="98">
                  <c:v>23.5</c:v>
                </c:pt>
                <c:pt idx="99">
                  <c:v>23.75</c:v>
                </c:pt>
                <c:pt idx="100">
                  <c:v>24</c:v>
                </c:pt>
                <c:pt idx="101">
                  <c:v>24.25</c:v>
                </c:pt>
                <c:pt idx="102">
                  <c:v>24.5</c:v>
                </c:pt>
                <c:pt idx="103">
                  <c:v>24.75</c:v>
                </c:pt>
                <c:pt idx="104">
                  <c:v>25</c:v>
                </c:pt>
                <c:pt idx="105">
                  <c:v>25.25</c:v>
                </c:pt>
                <c:pt idx="106">
                  <c:v>25.5</c:v>
                </c:pt>
                <c:pt idx="107">
                  <c:v>25.75</c:v>
                </c:pt>
                <c:pt idx="108">
                  <c:v>26</c:v>
                </c:pt>
                <c:pt idx="109">
                  <c:v>26.25</c:v>
                </c:pt>
                <c:pt idx="110">
                  <c:v>26.5</c:v>
                </c:pt>
                <c:pt idx="111">
                  <c:v>26.75</c:v>
                </c:pt>
                <c:pt idx="112">
                  <c:v>27</c:v>
                </c:pt>
                <c:pt idx="113">
                  <c:v>27.25</c:v>
                </c:pt>
                <c:pt idx="114">
                  <c:v>27.5</c:v>
                </c:pt>
                <c:pt idx="115">
                  <c:v>27.75</c:v>
                </c:pt>
                <c:pt idx="116">
                  <c:v>28</c:v>
                </c:pt>
              </c:numCache>
            </c:numRef>
          </c:xVal>
          <c:yVal>
            <c:numRef>
              <c:f>Sheet1!$C$2:$C$118</c:f>
              <c:numCache>
                <c:formatCode>General</c:formatCode>
                <c:ptCount val="117"/>
                <c:pt idx="0">
                  <c:v>100</c:v>
                </c:pt>
                <c:pt idx="1">
                  <c:v>81.2</c:v>
                </c:pt>
                <c:pt idx="2">
                  <c:v>65.900000000000006</c:v>
                </c:pt>
                <c:pt idx="3">
                  <c:v>53.5</c:v>
                </c:pt>
                <c:pt idx="4">
                  <c:v>43.5</c:v>
                </c:pt>
                <c:pt idx="5">
                  <c:v>100</c:v>
                </c:pt>
                <c:pt idx="6">
                  <c:v>90.5</c:v>
                </c:pt>
                <c:pt idx="7">
                  <c:v>81.900000000000006</c:v>
                </c:pt>
                <c:pt idx="8">
                  <c:v>74.099999999999994</c:v>
                </c:pt>
                <c:pt idx="9">
                  <c:v>67</c:v>
                </c:pt>
                <c:pt idx="10">
                  <c:v>60.7</c:v>
                </c:pt>
                <c:pt idx="11">
                  <c:v>54.9</c:v>
                </c:pt>
                <c:pt idx="12">
                  <c:v>49.7</c:v>
                </c:pt>
                <c:pt idx="13">
                  <c:v>44.9</c:v>
                </c:pt>
                <c:pt idx="14">
                  <c:v>100</c:v>
                </c:pt>
                <c:pt idx="15">
                  <c:v>95.1</c:v>
                </c:pt>
                <c:pt idx="16">
                  <c:v>90.5</c:v>
                </c:pt>
                <c:pt idx="17">
                  <c:v>86.1</c:v>
                </c:pt>
                <c:pt idx="18">
                  <c:v>81.900000000000006</c:v>
                </c:pt>
                <c:pt idx="19">
                  <c:v>77.900000000000006</c:v>
                </c:pt>
                <c:pt idx="20">
                  <c:v>74.099999999999994</c:v>
                </c:pt>
                <c:pt idx="21">
                  <c:v>70.5</c:v>
                </c:pt>
                <c:pt idx="22">
                  <c:v>67</c:v>
                </c:pt>
                <c:pt idx="23">
                  <c:v>63.8</c:v>
                </c:pt>
                <c:pt idx="24">
                  <c:v>60.7</c:v>
                </c:pt>
                <c:pt idx="25">
                  <c:v>57.7</c:v>
                </c:pt>
                <c:pt idx="26">
                  <c:v>54.9</c:v>
                </c:pt>
                <c:pt idx="27">
                  <c:v>52.2</c:v>
                </c:pt>
                <c:pt idx="28">
                  <c:v>49.7</c:v>
                </c:pt>
                <c:pt idx="29">
                  <c:v>47.2</c:v>
                </c:pt>
                <c:pt idx="30">
                  <c:v>44.9</c:v>
                </c:pt>
                <c:pt idx="31">
                  <c:v>100</c:v>
                </c:pt>
                <c:pt idx="32">
                  <c:v>97.5</c:v>
                </c:pt>
                <c:pt idx="33">
                  <c:v>95.1</c:v>
                </c:pt>
                <c:pt idx="34">
                  <c:v>92.8</c:v>
                </c:pt>
                <c:pt idx="35">
                  <c:v>90.5</c:v>
                </c:pt>
                <c:pt idx="36">
                  <c:v>88.2</c:v>
                </c:pt>
                <c:pt idx="37">
                  <c:v>86.1</c:v>
                </c:pt>
                <c:pt idx="38">
                  <c:v>83.9</c:v>
                </c:pt>
                <c:pt idx="39">
                  <c:v>81.900000000000006</c:v>
                </c:pt>
                <c:pt idx="40">
                  <c:v>79.900000000000006</c:v>
                </c:pt>
                <c:pt idx="41">
                  <c:v>77.900000000000006</c:v>
                </c:pt>
                <c:pt idx="42">
                  <c:v>76</c:v>
                </c:pt>
                <c:pt idx="43">
                  <c:v>74.099999999999994</c:v>
                </c:pt>
                <c:pt idx="44">
                  <c:v>72.3</c:v>
                </c:pt>
                <c:pt idx="45">
                  <c:v>70.5</c:v>
                </c:pt>
                <c:pt idx="46">
                  <c:v>68.7</c:v>
                </c:pt>
                <c:pt idx="47">
                  <c:v>67</c:v>
                </c:pt>
                <c:pt idx="48">
                  <c:v>65.400000000000006</c:v>
                </c:pt>
                <c:pt idx="49">
                  <c:v>63.8</c:v>
                </c:pt>
                <c:pt idx="50">
                  <c:v>62.2</c:v>
                </c:pt>
                <c:pt idx="51">
                  <c:v>60.7</c:v>
                </c:pt>
                <c:pt idx="52">
                  <c:v>59.2</c:v>
                </c:pt>
                <c:pt idx="53">
                  <c:v>57.7</c:v>
                </c:pt>
                <c:pt idx="54">
                  <c:v>56.3</c:v>
                </c:pt>
                <c:pt idx="55">
                  <c:v>54.9</c:v>
                </c:pt>
                <c:pt idx="56">
                  <c:v>53.5</c:v>
                </c:pt>
                <c:pt idx="57">
                  <c:v>52.2</c:v>
                </c:pt>
                <c:pt idx="58">
                  <c:v>50.9</c:v>
                </c:pt>
                <c:pt idx="59">
                  <c:v>49.7</c:v>
                </c:pt>
                <c:pt idx="60">
                  <c:v>100</c:v>
                </c:pt>
                <c:pt idx="61">
                  <c:v>98.9</c:v>
                </c:pt>
                <c:pt idx="62">
                  <c:v>97.8</c:v>
                </c:pt>
                <c:pt idx="63">
                  <c:v>96.6</c:v>
                </c:pt>
                <c:pt idx="64">
                  <c:v>95.6</c:v>
                </c:pt>
                <c:pt idx="65">
                  <c:v>94.5</c:v>
                </c:pt>
                <c:pt idx="66">
                  <c:v>93.4</c:v>
                </c:pt>
                <c:pt idx="67">
                  <c:v>92.4</c:v>
                </c:pt>
                <c:pt idx="68">
                  <c:v>91.3</c:v>
                </c:pt>
                <c:pt idx="69">
                  <c:v>90.3</c:v>
                </c:pt>
                <c:pt idx="70">
                  <c:v>89.3</c:v>
                </c:pt>
                <c:pt idx="71">
                  <c:v>88.2</c:v>
                </c:pt>
                <c:pt idx="72">
                  <c:v>87.3</c:v>
                </c:pt>
                <c:pt idx="73">
                  <c:v>86.3</c:v>
                </c:pt>
                <c:pt idx="74">
                  <c:v>85.3</c:v>
                </c:pt>
                <c:pt idx="75">
                  <c:v>84.3</c:v>
                </c:pt>
                <c:pt idx="76">
                  <c:v>83.4</c:v>
                </c:pt>
                <c:pt idx="77">
                  <c:v>82.4</c:v>
                </c:pt>
                <c:pt idx="78">
                  <c:v>81.5</c:v>
                </c:pt>
                <c:pt idx="79">
                  <c:v>80.599999999999994</c:v>
                </c:pt>
                <c:pt idx="80">
                  <c:v>79.7</c:v>
                </c:pt>
                <c:pt idx="81">
                  <c:v>78.8</c:v>
                </c:pt>
                <c:pt idx="82">
                  <c:v>77.900000000000006</c:v>
                </c:pt>
                <c:pt idx="83">
                  <c:v>77</c:v>
                </c:pt>
                <c:pt idx="84">
                  <c:v>76.099999999999994</c:v>
                </c:pt>
                <c:pt idx="85">
                  <c:v>75.3</c:v>
                </c:pt>
                <c:pt idx="86">
                  <c:v>74.400000000000006</c:v>
                </c:pt>
                <c:pt idx="87">
                  <c:v>73.599999999999994</c:v>
                </c:pt>
                <c:pt idx="88">
                  <c:v>72.7</c:v>
                </c:pt>
                <c:pt idx="89">
                  <c:v>71.900000000000006</c:v>
                </c:pt>
                <c:pt idx="90">
                  <c:v>71.099999999999994</c:v>
                </c:pt>
                <c:pt idx="91">
                  <c:v>70.3</c:v>
                </c:pt>
                <c:pt idx="92">
                  <c:v>69.5</c:v>
                </c:pt>
                <c:pt idx="93">
                  <c:v>68.7</c:v>
                </c:pt>
                <c:pt idx="94">
                  <c:v>68</c:v>
                </c:pt>
                <c:pt idx="95">
                  <c:v>67.2</c:v>
                </c:pt>
                <c:pt idx="96">
                  <c:v>66.400000000000006</c:v>
                </c:pt>
                <c:pt idx="97">
                  <c:v>65.7</c:v>
                </c:pt>
                <c:pt idx="98">
                  <c:v>64.900000000000006</c:v>
                </c:pt>
                <c:pt idx="99">
                  <c:v>64.2</c:v>
                </c:pt>
                <c:pt idx="100">
                  <c:v>63.5</c:v>
                </c:pt>
                <c:pt idx="101">
                  <c:v>62.8</c:v>
                </c:pt>
                <c:pt idx="102">
                  <c:v>62</c:v>
                </c:pt>
                <c:pt idx="103">
                  <c:v>61.3</c:v>
                </c:pt>
                <c:pt idx="104">
                  <c:v>60.7</c:v>
                </c:pt>
                <c:pt idx="105">
                  <c:v>60</c:v>
                </c:pt>
                <c:pt idx="106">
                  <c:v>59.3</c:v>
                </c:pt>
                <c:pt idx="107">
                  <c:v>58.6</c:v>
                </c:pt>
                <c:pt idx="108">
                  <c:v>58</c:v>
                </c:pt>
                <c:pt idx="109">
                  <c:v>57.3</c:v>
                </c:pt>
                <c:pt idx="110">
                  <c:v>56.7</c:v>
                </c:pt>
                <c:pt idx="111">
                  <c:v>56</c:v>
                </c:pt>
                <c:pt idx="112">
                  <c:v>55.4</c:v>
                </c:pt>
                <c:pt idx="113">
                  <c:v>54.8</c:v>
                </c:pt>
                <c:pt idx="114">
                  <c:v>54.1</c:v>
                </c:pt>
                <c:pt idx="115">
                  <c:v>53.5</c:v>
                </c:pt>
                <c:pt idx="116">
                  <c:v>52.9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099-A248-BD00-CD6E0A5BD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7280"/>
                    </a:solidFill>
                    <a:latin typeface="+mn-lt"/>
                  </a:defRPr>
                </a:pPr>
                <a:r>
                  <a:rPr lang="en-GB" sz="1200" b="0" i="0" u="none" strike="noStrike">
                    <a:solidFill>
                      <a:srgbClr val="6B7280"/>
                    </a:solidFill>
                    <a:latin typeface="+mn-lt"/>
                  </a:rPr>
                  <a:t>Days after first learning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crossBetween val="midCat"/>
        <c:majorUnit val="7"/>
      </c:val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7280"/>
                    </a:solidFill>
                    <a:latin typeface="+mn-lt"/>
                  </a:defRPr>
                </a:pPr>
                <a:r>
                  <a:rPr lang="en-GB" sz="1200" b="0" i="0" u="none" strike="noStrike">
                    <a:solidFill>
                      <a:srgbClr val="6B7280"/>
                    </a:solidFill>
                    <a:latin typeface="+mn-lt"/>
                  </a:rPr>
                  <a:t>How much they remember (%)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1E243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F84FB-8B39-F544-8DE2-96A41ECA4E7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AF0F4-93B3-774B-ABEA-DC357F796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5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828800"/>
            <a:ext cx="822960" cy="82296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83464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438912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548640" y="6217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Linlithgow Academy  ·  Mathematics Department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377440"/>
            <a:ext cx="8229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611880"/>
            <a:ext cx="10058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548640" y="6217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Linlithgow Academy  ·  Mathematics Department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Linlithgow Academy  ·  Mathematics  ·  Study Skills Evening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5" Type="http://schemas.openxmlformats.org/officeDocument/2006/relationships/theme" Target="../theme/theme1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8.pn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0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2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4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8346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How to study N5 Maths</a:t>
            </a:r>
            <a:endParaRPr lang="en-US" sz="44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438912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Supporting your child at home  ·  Study Skills Evening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Have a go: no notes, no help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chemeClr val="accent6"/>
                </a:solidFill>
              </a:rPr>
              <a:t>Calculators allowed. Write your answers down. It's fine to get stuck.</a:t>
            </a:r>
            <a:endParaRPr lang="en-US" sz="1800" dirty="0"/>
          </a:p>
        </p:txBody>
      </p:sp>
      <p:sp>
        <p:nvSpPr>
          <p:cNvPr id="4" name="Question 1 card"/>
          <p:cNvSpPr/>
          <p:nvPr/>
        </p:nvSpPr>
        <p:spPr>
          <a:xfrm>
            <a:off x="548640" y="1828800"/>
            <a:ext cx="3520440" cy="42519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5" name="Q1 number"/>
          <p:cNvSpPr/>
          <p:nvPr/>
        </p:nvSpPr>
        <p:spPr>
          <a:xfrm>
            <a:off x="822960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N5 Maths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788920"/>
            <a:ext cx="2971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company's annual profit at the end of 2021 was £215,000.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profit is expected to increase by 3% each year.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Calculate the company's expected annual profit by the end of 2025.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Give your answer correct to the nearest thousand pounds.</a:t>
            </a:r>
            <a:endParaRPr lang="en-US" sz="1500" dirty="0"/>
          </a:p>
        </p:txBody>
      </p:sp>
      <p:sp>
        <p:nvSpPr>
          <p:cNvPr id="9" name="Question 2 card"/>
          <p:cNvSpPr/>
          <p:nvPr/>
        </p:nvSpPr>
        <p:spPr>
          <a:xfrm>
            <a:off x="4343400" y="1828800"/>
            <a:ext cx="3520440" cy="42519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0" name="Q2 number"/>
          <p:cNvSpPr/>
          <p:nvPr/>
        </p:nvSpPr>
        <p:spPr>
          <a:xfrm>
            <a:off x="4617720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1772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20574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N5 Maths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788920"/>
            <a:ext cx="2971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Tommy buys flower seeds from a website.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Tommy is given a 30% discount. He pays £16.10 for the seeds.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Calculate the cost of the flower seeds without the discount.</a:t>
            </a:r>
            <a:endParaRPr lang="en-US" sz="1500" dirty="0"/>
          </a:p>
        </p:txBody>
      </p:sp>
      <p:sp>
        <p:nvSpPr>
          <p:cNvPr id="14" name="Question 3 card"/>
          <p:cNvSpPr/>
          <p:nvPr/>
        </p:nvSpPr>
        <p:spPr>
          <a:xfrm>
            <a:off x="8138160" y="1828800"/>
            <a:ext cx="3520440" cy="42519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5" name="Q3 number"/>
          <p:cNvSpPr/>
          <p:nvPr/>
        </p:nvSpPr>
        <p:spPr>
          <a:xfrm>
            <a:off x="8412480" y="20574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9098280" y="20574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N5 Applications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278892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Allana earns £800 gross pay per week. National Insurance is calculated on pay before deductions.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Calculate Allana's weekly National Insurance payment.</a:t>
            </a:r>
            <a:endParaRPr lang="en-US" sz="15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412480" y="4572000"/>
          <a:ext cx="2971800" cy="914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National Insurance rates per week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 to £242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£242 to £967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 £967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How did you get on?</a:t>
            </a:r>
            <a:endParaRPr lang="en-US" sz="3400" dirty="0"/>
          </a:p>
        </p:txBody>
      </p:sp>
      <p:sp>
        <p:nvSpPr>
          <p:cNvPr id="3" name="Answer 1 card"/>
          <p:cNvSpPr/>
          <p:nvPr/>
        </p:nvSpPr>
        <p:spPr>
          <a:xfrm>
            <a:off x="548640" y="137160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4" name="A1 number"/>
          <p:cNvSpPr/>
          <p:nvPr/>
        </p:nvSpPr>
        <p:spPr>
          <a:xfrm>
            <a:off x="822960" y="16002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508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£242,000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146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4 years of growth: 2022 to 2025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215 000 × 1.03⁴ = £241 984.39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Round to the nearest thousand</a:t>
            </a:r>
            <a:endParaRPr lang="en-US" sz="1600" dirty="0"/>
          </a:p>
        </p:txBody>
      </p:sp>
      <p:sp>
        <p:nvSpPr>
          <p:cNvPr id="8" name="Answer 2 card"/>
          <p:cNvSpPr/>
          <p:nvPr/>
        </p:nvSpPr>
        <p:spPr>
          <a:xfrm>
            <a:off x="4343400" y="137160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9" name="A2 number"/>
          <p:cNvSpPr/>
          <p:nvPr/>
        </p:nvSpPr>
        <p:spPr>
          <a:xfrm>
            <a:off x="4617720" y="16002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1772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303520" y="1508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£23.00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After a 30% discount he pays 70%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70% = £16.10, so 1% = £0.23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100% = £23.00</a:t>
            </a:r>
            <a:endParaRPr lang="en-US" sz="1600" dirty="0"/>
          </a:p>
        </p:txBody>
      </p:sp>
      <p:sp>
        <p:nvSpPr>
          <p:cNvPr id="13" name="Answer 3 card"/>
          <p:cNvSpPr/>
          <p:nvPr/>
        </p:nvSpPr>
        <p:spPr>
          <a:xfrm>
            <a:off x="8138160" y="137160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4" name="A3 number"/>
          <p:cNvSpPr/>
          <p:nvPr/>
        </p:nvSpPr>
        <p:spPr>
          <a:xfrm>
            <a:off x="8412480" y="16002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1248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9098280" y="1508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£44.64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5146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First £242 is charged at 0%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800 − 242 = £558 charged at 8%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0.08 × 558 = £44.64</a:t>
            </a:r>
            <a:endParaRPr lang="en-US" sz="1600" dirty="0"/>
          </a:p>
        </p:txBody>
      </p:sp>
      <p:sp>
        <p:nvSpPr>
          <p:cNvPr id="18" name="Takeaway banner"/>
          <p:cNvSpPr/>
          <p:nvPr/>
        </p:nvSpPr>
        <p:spPr>
          <a:xfrm>
            <a:off x="548640" y="5577840"/>
            <a:ext cx="11109960" cy="594360"/>
          </a:xfrm>
          <a:prstGeom prst="roundRect">
            <a:avLst>
              <a:gd name="adj" fmla="val 18462"/>
            </a:avLst>
          </a:prstGeom>
          <a:solidFill>
            <a:schemeClr val="accent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77240" y="55778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Marks are lost on the details: “nearest thousand”, “without the discount”, “weekly”. Read every word.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That effort is where the learning happens</a:t>
            </a:r>
            <a:endParaRPr lang="en-US" sz="3400" dirty="0"/>
          </a:p>
        </p:txBody>
      </p:sp>
      <p:sp>
        <p:nvSpPr>
          <p:cNvPr id="3" name="Feels productive card"/>
          <p:cNvSpPr/>
          <p:nvPr/>
        </p:nvSpPr>
        <p:spPr>
          <a:xfrm>
            <a:off x="548640" y="1371600"/>
            <a:ext cx="5394960" cy="356616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Actually works card"/>
          <p:cNvSpPr/>
          <p:nvPr/>
        </p:nvSpPr>
        <p:spPr>
          <a:xfrm>
            <a:off x="6263640" y="1371600"/>
            <a:ext cx="5394960" cy="356616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pic>
        <p:nvPicPr>
          <p:cNvPr id="5" name="cros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91640"/>
            <a:ext cx="502920" cy="502920"/>
          </a:xfrm>
          <a:prstGeom prst="rect">
            <a:avLst/>
          </a:prstGeom>
        </p:spPr>
      </p:pic>
      <p:pic>
        <p:nvPicPr>
          <p:cNvPr id="6" name="tick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1691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54480" y="16916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Feels productive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7269480" y="16916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Actually works</a:t>
            </a:r>
            <a:endParaRPr lang="en-US" sz="22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46888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Rereading notes and the textbook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Highlighting and copying out notes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Watching a video and nodding along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Doing lots of one topic in a single sitting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6583680" y="246888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Testing yourself from a blank page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Spacing practice out over weeks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Mixing topics, just like the exam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Checking answers and fixing mistakes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chemeClr val="tx2"/>
                </a:solidFill>
              </a:rPr>
              <a:t>Familiar is not the same as learned: recognising a method on the page is not the same as producing it in the exam.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Practice testing: the four rules</a:t>
            </a:r>
            <a:endParaRPr lang="en-US" sz="3400" dirty="0"/>
          </a:p>
        </p:txBody>
      </p:sp>
      <p:sp>
        <p:nvSpPr>
          <p:cNvPr id="3" name="Rule 1 card"/>
          <p:cNvSpPr/>
          <p:nvPr/>
        </p:nvSpPr>
        <p:spPr>
          <a:xfrm>
            <a:off x="54864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4" name="Rule 1 circle"/>
          <p:cNvSpPr/>
          <p:nvPr/>
        </p:nvSpPr>
        <p:spPr>
          <a:xfrm>
            <a:off x="868680" y="173736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Rule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9202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7373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No notes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1828800" y="251460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Close the jotter and the textbook. If they need notes to answer, that tells them what to revise.</a:t>
            </a:r>
            <a:endParaRPr lang="en-US" sz="1500" dirty="0"/>
          </a:p>
        </p:txBody>
      </p:sp>
      <p:sp>
        <p:nvSpPr>
          <p:cNvPr id="8" name="Rule 2 card"/>
          <p:cNvSpPr/>
          <p:nvPr/>
        </p:nvSpPr>
        <p:spPr>
          <a:xfrm>
            <a:off x="621792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9" name="Rule 2 circle"/>
          <p:cNvSpPr/>
          <p:nvPr/>
        </p:nvSpPr>
        <p:spPr>
          <a:xfrm>
            <a:off x="6537960" y="173736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Rule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192024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17373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Unprompted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7498080" y="251460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Start cold. Don't look at a worked example first: the struggle to recall is what strengthens memory.</a:t>
            </a:r>
            <a:endParaRPr lang="en-US" sz="1500" dirty="0"/>
          </a:p>
        </p:txBody>
      </p:sp>
      <p:sp>
        <p:nvSpPr>
          <p:cNvPr id="13" name="Rule 3 card"/>
          <p:cNvSpPr/>
          <p:nvPr/>
        </p:nvSpPr>
        <p:spPr>
          <a:xfrm>
            <a:off x="548640" y="379476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4" name="Rule 3 circle"/>
          <p:cNvSpPr/>
          <p:nvPr/>
        </p:nvSpPr>
        <p:spPr>
          <a:xfrm>
            <a:off x="868680" y="411480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Rule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429768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28800" y="41148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Check honestly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1828800" y="489204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Mark against the answers or worked solutions, including the final rounding and units.</a:t>
            </a:r>
            <a:endParaRPr lang="en-US" sz="1500" dirty="0"/>
          </a:p>
        </p:txBody>
      </p:sp>
      <p:sp>
        <p:nvSpPr>
          <p:cNvPr id="18" name="Rule 4 card"/>
          <p:cNvSpPr/>
          <p:nvPr/>
        </p:nvSpPr>
        <p:spPr>
          <a:xfrm>
            <a:off x="6217920" y="379476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9" name="Rule 4 circle"/>
          <p:cNvSpPr/>
          <p:nvPr/>
        </p:nvSpPr>
        <p:spPr>
          <a:xfrm>
            <a:off x="6537960" y="411480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Rule 4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840" y="429768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98080" y="41148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Fix it, then retest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7498080" y="489204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Correct the mistake, then try a similar question again later, not straight away.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Why it works: we forget, quickly</a:t>
            </a:r>
            <a:endParaRPr lang="en-US" sz="3400" dirty="0"/>
          </a:p>
        </p:txBody>
      </p:sp>
      <p:graphicFrame>
        <p:nvGraphicFramePr>
          <p:cNvPr id="3" name="Forgetting curve chart"/>
          <p:cNvGraphicFramePr/>
          <p:nvPr/>
        </p:nvGraphicFramePr>
        <p:xfrm>
          <a:off x="548640" y="1325880"/>
          <a:ext cx="731520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rve commentary card"/>
          <p:cNvSpPr/>
          <p:nvPr/>
        </p:nvSpPr>
        <p:spPr>
          <a:xfrm>
            <a:off x="8229600" y="1417320"/>
            <a:ext cx="3429000" cy="452628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503920" y="1691640"/>
            <a:ext cx="2926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Without practice, most of what is learned in a lesson fades within days.</a:t>
            </a:r>
            <a:endParaRPr lang="en-US" sz="1600" dirty="0"/>
          </a:p>
          <a:p>
            <a:pPr marL="0" indent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This is normal. It happens to everyone, however well the lesson went.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503920" y="5394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Illustrative curve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Retrieval slows the forgetting</a:t>
            </a:r>
            <a:endParaRPr lang="en-US" sz="3400" dirty="0"/>
          </a:p>
        </p:txBody>
      </p:sp>
      <p:graphicFrame>
        <p:nvGraphicFramePr>
          <p:cNvPr id="3" name="Forgetting curve chart"/>
          <p:cNvGraphicFramePr/>
          <p:nvPr/>
        </p:nvGraphicFramePr>
        <p:xfrm>
          <a:off x="548640" y="1325880"/>
          <a:ext cx="731520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rve commentary card"/>
          <p:cNvSpPr/>
          <p:nvPr/>
        </p:nvSpPr>
        <p:spPr>
          <a:xfrm>
            <a:off x="8229600" y="1417320"/>
            <a:ext cx="3429000" cy="452628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503920" y="1691640"/>
            <a:ext cx="2926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Each time they pull it back out of memory, it fades more slowly.</a:t>
            </a:r>
            <a:endParaRPr lang="en-US" sz="1600" dirty="0"/>
          </a:p>
          <a:p>
            <a:pPr marL="0" indent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So the gaps between practice can grow: a day, a few days, a week, a fortnight.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503920" y="5394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Illustrative curve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Little and often, mixed up</a:t>
            </a:r>
            <a:endParaRPr lang="en-US" sz="3400" dirty="0"/>
          </a:p>
        </p:txBody>
      </p:sp>
      <p:sp>
        <p:nvSpPr>
          <p:cNvPr id="3" name="Spacing circle"/>
          <p:cNvSpPr/>
          <p:nvPr/>
        </p:nvSpPr>
        <p:spPr>
          <a:xfrm>
            <a:off x="548640" y="141732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Spacing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60020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63040" y="141732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Space it out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219456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Four 20-minute sessions across the week beat one two-hour session on a Sunday.</a:t>
            </a:r>
            <a:endParaRPr lang="en-US" sz="1600" dirty="0"/>
          </a:p>
        </p:txBody>
      </p:sp>
      <p:sp>
        <p:nvSpPr>
          <p:cNvPr id="7" name="Mixing circle"/>
          <p:cNvSpPr/>
          <p:nvPr/>
        </p:nvSpPr>
        <p:spPr>
          <a:xfrm>
            <a:off x="548640" y="333756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Mixing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520440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63040" y="33375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Mix it up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1463040" y="4114800"/>
            <a:ext cx="4389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The exam doesn't say which topic a question is from. Mixed practice trains them to spot the method.</a:t>
            </a:r>
            <a:endParaRPr lang="en-US" sz="1600" dirty="0"/>
          </a:p>
        </p:txBody>
      </p:sp>
      <p:sp>
        <p:nvSpPr>
          <p:cNvPr id="11" name="In class card"/>
          <p:cNvSpPr/>
          <p:nvPr/>
        </p:nvSpPr>
        <p:spPr>
          <a:xfrm>
            <a:off x="6263640" y="1417320"/>
            <a:ext cx="5394960" cy="4526280"/>
          </a:xfrm>
          <a:prstGeom prst="roundRect">
            <a:avLst>
              <a:gd name="adj" fmla="val 2424"/>
            </a:avLst>
          </a:prstGeom>
          <a:solidFill>
            <a:schemeClr val="tx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583680" y="16916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What we already do in class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6583680" y="2423160"/>
            <a:ext cx="48463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Weekly low-stakes assessments covering the whole course so far, not just the latest topic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Homework on a fixed day each week, mixing new content with earlier topics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Mini whiteboards so every pupil retrieves an answer, every lesson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3774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When they're stuck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61188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A routine for independent study at home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What to do when stuck</a:t>
            </a:r>
            <a:endParaRPr lang="en-US" sz="3400" dirty="0"/>
          </a:p>
        </p:txBody>
      </p:sp>
      <p:sp>
        <p:nvSpPr>
          <p:cNvPr id="3" name="Pick a topic and test yourself node"/>
          <p:cNvSpPr/>
          <p:nvPr/>
        </p:nvSpPr>
        <p:spPr>
          <a:xfrm>
            <a:off x="4407408" y="132588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90288" y="141732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Pick a topic and test yourself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2"/>
                </a:solidFill>
              </a:rPr>
              <a:t>No notes or examples. LA Recall, Clelland Maths practice or the revision booklet</a:t>
            </a:r>
            <a:endParaRPr lang="en-US" sz="1700" dirty="0"/>
          </a:p>
        </p:txBody>
      </p:sp>
      <p:sp>
        <p:nvSpPr>
          <p:cNvPr id="5" name="Try to help yourself node"/>
          <p:cNvSpPr/>
          <p:nvPr/>
        </p:nvSpPr>
        <p:spPr>
          <a:xfrm>
            <a:off x="548640" y="310896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 w="15875">
            <a:solidFill>
              <a:srgbClr val="1F386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32004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Try to help yourself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Find a similar worked example: jotter, OneNote, Clelland Maths notes</a:t>
            </a:r>
            <a:endParaRPr lang="en-US" sz="1700" dirty="0"/>
          </a:p>
        </p:txBody>
      </p:sp>
      <p:sp>
        <p:nvSpPr>
          <p:cNvPr id="7" name="Move on to past papers node"/>
          <p:cNvSpPr/>
          <p:nvPr/>
        </p:nvSpPr>
        <p:spPr>
          <a:xfrm>
            <a:off x="8275320" y="310896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 w="15875">
            <a:solidFill>
              <a:srgbClr val="1F386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458200" y="32004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Move on to past papers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Clelland Maths or National 5 Maths past papers, by topic or whole paper</a:t>
            </a:r>
            <a:endParaRPr lang="en-US" sz="1700" dirty="0"/>
          </a:p>
        </p:txBody>
      </p:sp>
      <p:sp>
        <p:nvSpPr>
          <p:cNvPr id="9" name="ASK for help node"/>
          <p:cNvSpPr/>
          <p:nvPr/>
        </p:nvSpPr>
        <p:spPr>
          <a:xfrm>
            <a:off x="548640" y="489204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31520" y="4983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ASK for help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Supported study, a teacher at lunch, or post on Teams</a:t>
            </a:r>
            <a:endParaRPr lang="en-US" sz="1700" dirty="0"/>
          </a:p>
        </p:txBody>
      </p:sp>
      <p:sp>
        <p:nvSpPr>
          <p:cNvPr id="11" name="Watch the video solution node"/>
          <p:cNvSpPr/>
          <p:nvPr/>
        </p:nvSpPr>
        <p:spPr>
          <a:xfrm>
            <a:off x="4407408" y="489204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 w="15875">
            <a:solidFill>
              <a:srgbClr val="1F386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90288" y="4983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Watch the video solution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Clelland Maths or DLB Maths on YouTube, then try a similar question</a:t>
            </a:r>
            <a:endParaRPr lang="en-US" sz="1700" dirty="0"/>
          </a:p>
        </p:txBody>
      </p:sp>
      <p:sp>
        <p:nvSpPr>
          <p:cNvPr id="13" name="Come back to it later node"/>
          <p:cNvSpPr/>
          <p:nvPr/>
        </p:nvSpPr>
        <p:spPr>
          <a:xfrm>
            <a:off x="8275320" y="4892040"/>
            <a:ext cx="338328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 w="15875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458200" y="4983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Come back to it later</a:t>
            </a:r>
            <a:endParaRPr lang="en-US" sz="17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All correct? Revisit the topic in a week to keep it</a:t>
            </a:r>
            <a:endParaRPr lang="en-US" sz="1700" dirty="0"/>
          </a:p>
        </p:txBody>
      </p:sp>
      <p:sp>
        <p:nvSpPr>
          <p:cNvPr id="15" name="Stuck? arrow"/>
          <p:cNvSpPr/>
          <p:nvPr/>
        </p:nvSpPr>
        <p:spPr>
          <a:xfrm flipH="1">
            <a:off x="2240280" y="2514600"/>
            <a:ext cx="2624328" cy="594360"/>
          </a:xfrm>
          <a:prstGeom prst="line">
            <a:avLst/>
          </a:prstGeom>
          <a:noFill/>
          <a:ln w="25400">
            <a:solidFill>
              <a:srgbClr val="B23A3A"/>
            </a:solidFill>
            <a:prstDash val="solid"/>
            <a:tailEnd type="triangle"/>
          </a:ln>
        </p:spPr>
      </p:sp>
      <p:sp>
        <p:nvSpPr>
          <p:cNvPr id="16" name="Text 14"/>
          <p:cNvSpPr txBox="1"/>
          <p:nvPr/>
        </p:nvSpPr>
        <p:spPr>
          <a:xfrm>
            <a:off x="1600200" y="260604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23A3A"/>
                </a:solidFill>
              </a:rPr>
              <a:t>Stuck?</a:t>
            </a:r>
            <a:endParaRPr lang="en-US" sz="1300" dirty="0"/>
          </a:p>
        </p:txBody>
      </p:sp>
      <p:sp>
        <p:nvSpPr>
          <p:cNvPr id="17" name="All correct arrow"/>
          <p:cNvSpPr/>
          <p:nvPr/>
        </p:nvSpPr>
        <p:spPr>
          <a:xfrm>
            <a:off x="7333488" y="2514600"/>
            <a:ext cx="2633472" cy="594360"/>
          </a:xfrm>
          <a:prstGeom prst="line">
            <a:avLst/>
          </a:prstGeom>
          <a:noFill/>
          <a:ln w="25400">
            <a:solidFill>
              <a:srgbClr val="2E7D4F"/>
            </a:solidFill>
            <a:prstDash val="solid"/>
            <a:tailEnd type="triangle"/>
          </a:ln>
        </p:spPr>
      </p:sp>
      <p:sp>
        <p:nvSpPr>
          <p:cNvPr id="18" name="Text 16"/>
          <p:cNvSpPr txBox="1"/>
          <p:nvPr/>
        </p:nvSpPr>
        <p:spPr>
          <a:xfrm>
            <a:off x="8869680" y="260604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4F"/>
                </a:solidFill>
              </a:rPr>
              <a:t>All correct</a:t>
            </a:r>
            <a:endParaRPr lang="en-US" sz="1300" dirty="0"/>
          </a:p>
        </p:txBody>
      </p:sp>
      <p:sp>
        <p:nvSpPr>
          <p:cNvPr id="19" name="Still stuck? arrow"/>
          <p:cNvSpPr/>
          <p:nvPr/>
        </p:nvSpPr>
        <p:spPr>
          <a:xfrm>
            <a:off x="2240280" y="4297680"/>
            <a:ext cx="914" cy="594360"/>
          </a:xfrm>
          <a:prstGeom prst="line">
            <a:avLst/>
          </a:prstGeom>
          <a:noFill/>
          <a:ln w="25400">
            <a:solidFill>
              <a:srgbClr val="B23A3A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2331720" y="44165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23A3A"/>
                </a:solidFill>
              </a:rPr>
              <a:t>Still stuck?</a:t>
            </a:r>
            <a:endParaRPr lang="en-US" sz="1300" dirty="0"/>
          </a:p>
        </p:txBody>
      </p:sp>
      <p:sp>
        <p:nvSpPr>
          <p:cNvPr id="21" name="Stuck? arrow"/>
          <p:cNvSpPr/>
          <p:nvPr/>
        </p:nvSpPr>
        <p:spPr>
          <a:xfrm flipH="1">
            <a:off x="6464808" y="4297680"/>
            <a:ext cx="2267712" cy="594360"/>
          </a:xfrm>
          <a:prstGeom prst="line">
            <a:avLst/>
          </a:prstGeom>
          <a:noFill/>
          <a:ln w="25400">
            <a:solidFill>
              <a:srgbClr val="B23A3A"/>
            </a:solidFill>
            <a:prstDash val="solid"/>
            <a:tailEnd type="triangle"/>
          </a:ln>
        </p:spPr>
      </p:sp>
      <p:sp>
        <p:nvSpPr>
          <p:cNvPr id="22" name="Text 20"/>
          <p:cNvSpPr txBox="1"/>
          <p:nvPr/>
        </p:nvSpPr>
        <p:spPr>
          <a:xfrm>
            <a:off x="6583680" y="441655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23A3A"/>
                </a:solidFill>
              </a:rPr>
              <a:t>Stuck?</a:t>
            </a:r>
            <a:endParaRPr lang="en-US" sz="1300" dirty="0"/>
          </a:p>
        </p:txBody>
      </p:sp>
      <p:sp>
        <p:nvSpPr>
          <p:cNvPr id="23" name="All correct arrow"/>
          <p:cNvSpPr/>
          <p:nvPr/>
        </p:nvSpPr>
        <p:spPr>
          <a:xfrm>
            <a:off x="10332720" y="4297680"/>
            <a:ext cx="914" cy="594360"/>
          </a:xfrm>
          <a:prstGeom prst="line">
            <a:avLst/>
          </a:prstGeom>
          <a:noFill/>
          <a:ln w="25400">
            <a:solidFill>
              <a:srgbClr val="2E7D4F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10424160" y="441655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4F"/>
                </a:solidFill>
              </a:rPr>
              <a:t>All correct</a:t>
            </a:r>
            <a:endParaRPr lang="en-US" sz="1300" dirty="0"/>
          </a:p>
        </p:txBody>
      </p:sp>
      <p:sp>
        <p:nvSpPr>
          <p:cNvPr id="25" name=" arrow"/>
          <p:cNvSpPr/>
          <p:nvPr/>
        </p:nvSpPr>
        <p:spPr>
          <a:xfrm flipH="1">
            <a:off x="3931920" y="5486400"/>
            <a:ext cx="475488" cy="914"/>
          </a:xfrm>
          <a:prstGeom prst="line">
            <a:avLst/>
          </a:prstGeom>
          <a:noFill/>
          <a:ln w="25400">
            <a:solidFill>
              <a:srgbClr val="B23A3A"/>
            </a:solidFill>
            <a:prstDash val="solid"/>
            <a:tailEnd type="triangle"/>
          </a:ln>
        </p:spPr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LA Recall</a:t>
            </a:r>
            <a:endParaRPr lang="en-US" sz="3400" dirty="0"/>
          </a:p>
        </p:txBody>
      </p:sp>
      <p:sp>
        <p:nvSpPr>
          <p:cNvPr id="3" name="LA Recall circle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LA Recall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1531620"/>
            <a:ext cx="320040" cy="320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37160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chemeClr val="accent3"/>
                </a:solidFill>
              </a:rPr>
              <a:t>Built by our department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331720"/>
            <a:ext cx="6583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A short set of mixed questions each week that marks itself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Brings questions back at spaced intervals, sooner if they were got wrong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Worked solutions to check against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No login: progress is saved on their own device</a:t>
            </a:r>
            <a:endParaRPr lang="en-US" sz="1900" dirty="0"/>
          </a:p>
        </p:txBody>
      </p:sp>
      <p:sp>
        <p:nvSpPr>
          <p:cNvPr id="7" name="QR card"/>
          <p:cNvSpPr/>
          <p:nvPr/>
        </p:nvSpPr>
        <p:spPr>
          <a:xfrm>
            <a:off x="7818120" y="1371600"/>
            <a:ext cx="3840480" cy="45720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8" name="LA Recall QR cod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1645920"/>
            <a:ext cx="3108960" cy="31089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001000" y="4846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Scan to open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001000" y="52120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maths.larecall.workers.dev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Clelland Maths</a:t>
            </a:r>
            <a:endParaRPr lang="en-US" sz="3400" dirty="0"/>
          </a:p>
        </p:txBody>
      </p:sp>
      <p:sp>
        <p:nvSpPr>
          <p:cNvPr id="3" name="Clelland Maths circle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Clelland Math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1531620"/>
            <a:ext cx="320040" cy="320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37160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chemeClr val="accent3"/>
                </a:solidFill>
              </a:rPr>
              <a:t>Free · by a Scottish maths teacher and exam marker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331720"/>
            <a:ext cx="6583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Guided practice by topic, with answers and video solutions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N5 past papers from 2014 onwards, each with video solutions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Course notes and worked examples for every topic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Worksheet builder to make a mixed set of questions</a:t>
            </a:r>
            <a:endParaRPr lang="en-US" sz="1900" dirty="0"/>
          </a:p>
        </p:txBody>
      </p:sp>
      <p:sp>
        <p:nvSpPr>
          <p:cNvPr id="7" name="QR card"/>
          <p:cNvSpPr/>
          <p:nvPr/>
        </p:nvSpPr>
        <p:spPr>
          <a:xfrm>
            <a:off x="7818120" y="1371600"/>
            <a:ext cx="3840480" cy="45720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8" name="Clelland Maths QR cod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1645920"/>
            <a:ext cx="3108960" cy="31089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001000" y="4846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Scan to open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001000" y="52120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clellandmaths.com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National 5 Maths</a:t>
            </a:r>
            <a:endParaRPr lang="en-US" sz="3400" dirty="0"/>
          </a:p>
        </p:txBody>
      </p:sp>
      <p:sp>
        <p:nvSpPr>
          <p:cNvPr id="3" name="National 5 Maths circle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National 5 Math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1531620"/>
            <a:ext cx="320040" cy="320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37160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chemeClr val="accent3"/>
                </a:solidFill>
              </a:rPr>
              <a:t>Free resources, with an optional paid study pack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331720"/>
            <a:ext cx="6583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Exam questions sorted by topic, with answers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Past and practice papers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“Theory in a Nutshell” guides for a quick refresher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Also covers N5 Applications of Maths</a:t>
            </a:r>
            <a:endParaRPr lang="en-US" sz="1900" dirty="0"/>
          </a:p>
        </p:txBody>
      </p:sp>
      <p:sp>
        <p:nvSpPr>
          <p:cNvPr id="7" name="QR card"/>
          <p:cNvSpPr/>
          <p:nvPr/>
        </p:nvSpPr>
        <p:spPr>
          <a:xfrm>
            <a:off x="7818120" y="1371600"/>
            <a:ext cx="3840480" cy="45720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8" name="National 5 Maths QR cod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1645920"/>
            <a:ext cx="3108960" cy="31089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001000" y="4846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Scan to open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001000" y="52120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national5maths.co.uk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How you can help at home</a:t>
            </a:r>
            <a:endParaRPr lang="en-US" sz="3400" dirty="0"/>
          </a:p>
        </p:txBody>
      </p:sp>
      <p:sp>
        <p:nvSpPr>
          <p:cNvPr id="3" name="Help 1 card"/>
          <p:cNvSpPr/>
          <p:nvPr/>
        </p:nvSpPr>
        <p:spPr>
          <a:xfrm>
            <a:off x="548640" y="141732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4" name="Help 1 circle"/>
          <p:cNvSpPr/>
          <p:nvPr/>
        </p:nvSpPr>
        <p:spPr>
          <a:xfrm>
            <a:off x="822960" y="169164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Help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8745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65176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Ask “test me?”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2103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Swap “have you revised?” for “show me what you can do without your notes.”</a:t>
            </a:r>
            <a:endParaRPr lang="en-US" sz="1500" dirty="0"/>
          </a:p>
        </p:txBody>
      </p:sp>
      <p:sp>
        <p:nvSpPr>
          <p:cNvPr id="8" name="Help 2 card"/>
          <p:cNvSpPr/>
          <p:nvPr/>
        </p:nvSpPr>
        <p:spPr>
          <a:xfrm>
            <a:off x="3383280" y="141732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9" name="Help 2 circle"/>
          <p:cNvSpPr/>
          <p:nvPr/>
        </p:nvSpPr>
        <p:spPr>
          <a:xfrm>
            <a:off x="3657600" y="169164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Help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8745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657600" y="265176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Little and often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3657600" y="3520440"/>
            <a:ext cx="2103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Short, regular sessions through the week, starting now rather than before the prelim.</a:t>
            </a:r>
            <a:endParaRPr lang="en-US" sz="1500" dirty="0"/>
          </a:p>
        </p:txBody>
      </p:sp>
      <p:sp>
        <p:nvSpPr>
          <p:cNvPr id="13" name="Help 3 card"/>
          <p:cNvSpPr/>
          <p:nvPr/>
        </p:nvSpPr>
        <p:spPr>
          <a:xfrm>
            <a:off x="6217920" y="141732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4" name="Help 3 circle"/>
          <p:cNvSpPr/>
          <p:nvPr/>
        </p:nvSpPr>
        <p:spPr>
          <a:xfrm>
            <a:off x="6492240" y="169164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Help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0" y="187452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92240" y="265176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Talk about mistakes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492240" y="3520440"/>
            <a:ext cx="2103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“What did you get wrong, and what will you do differently?” Errors are useful information.</a:t>
            </a:r>
            <a:endParaRPr lang="en-US" sz="1500" dirty="0"/>
          </a:p>
        </p:txBody>
      </p:sp>
      <p:sp>
        <p:nvSpPr>
          <p:cNvPr id="18" name="Help 4 card"/>
          <p:cNvSpPr/>
          <p:nvPr/>
        </p:nvSpPr>
        <p:spPr>
          <a:xfrm>
            <a:off x="9052560" y="141732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9" name="Help 4 circle"/>
          <p:cNvSpPr/>
          <p:nvPr/>
        </p:nvSpPr>
        <p:spPr>
          <a:xfrm>
            <a:off x="9326880" y="169164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Help 4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760" y="187452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326880" y="265176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Ask for help early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9326880" y="3520440"/>
            <a:ext cx="2103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Supported study, a teacher at lunch, or a message on Teams. Stuck is normal.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3774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Thank you. Any questions?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61188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maths.larecall.workers.dev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clellandmaths.com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national5maths.co.uk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nlithgow Academy">
  <a:themeElements>
    <a:clrScheme name="Linlithgow Academy">
      <a:dk1>
        <a:srgbClr val="1E2430"/>
      </a:dk1>
      <a:lt1>
        <a:srgbClr val="FFFFFF"/>
      </a:lt1>
      <a:dk2>
        <a:srgbClr val="1F3864"/>
      </a:dk2>
      <a:lt2>
        <a:srgbClr val="EDF1F8"/>
      </a:lt2>
      <a:accent1>
        <a:srgbClr val="1F3864"/>
      </a:accent1>
      <a:accent2>
        <a:srgbClr val="FFC425"/>
      </a:accent2>
      <a:accent3>
        <a:srgbClr val="4A6FA5"/>
      </a:accent3>
      <a:accent4>
        <a:srgbClr val="B23A3A"/>
      </a:accent4>
      <a:accent5>
        <a:srgbClr val="2E7D4F"/>
      </a:accent5>
      <a:accent6>
        <a:srgbClr val="6B7280"/>
      </a:accent6>
      <a:hlink>
        <a:srgbClr val="1F3864"/>
      </a:hlink>
      <a:folHlink>
        <a:srgbClr val="4A6FA5"/>
      </a:folHlink>
    </a:clrScheme>
    <a:fontScheme name="Linlithgow Academ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Linlithgow Academy</vt:lpstr>
      <vt:lpstr>How to study N5 Maths</vt:lpstr>
      <vt:lpstr>Have a go: no notes, no help</vt:lpstr>
      <vt:lpstr>How did you get on?</vt:lpstr>
      <vt:lpstr>That effort is where the learning happens</vt:lpstr>
      <vt:lpstr>Practice testing: the four rules</vt:lpstr>
      <vt:lpstr>Why it works: we forget, quickly</vt:lpstr>
      <vt:lpstr>Retrieval slows the forgetting</vt:lpstr>
      <vt:lpstr>Little and often, mixed up</vt:lpstr>
      <vt:lpstr>When they're stuck</vt:lpstr>
      <vt:lpstr>What to do when stuck</vt:lpstr>
      <vt:lpstr>LA Recall</vt:lpstr>
      <vt:lpstr>Clelland Maths</vt:lpstr>
      <vt:lpstr>National 5 Maths</vt:lpstr>
      <vt:lpstr>How you can help at home</vt:lpstr>
      <vt:lpstr>Thank you. Any questions?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Skills Evening: How to study N5 Maths</dc:title>
  <dc:subject>PptxGenJS Presentation</dc:subject>
  <dc:creator>Linlithgow Academy Mathematics</dc:creator>
  <cp:lastModifiedBy>Mr Tod</cp:lastModifiedBy>
  <cp:revision>2</cp:revision>
  <dcterms:created xsi:type="dcterms:W3CDTF">2026-10-07T11:10:46Z</dcterms:created>
  <dcterms:modified xsi:type="dcterms:W3CDTF">2026-10-07T11:16:00Z</dcterms:modified>
</cp:coreProperties>
</file>