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70" r:id="rId5"/>
    <p:sldId id="257" r:id="rId6"/>
    <p:sldId id="274" r:id="rId7"/>
    <p:sldId id="258" r:id="rId8"/>
    <p:sldId id="260" r:id="rId9"/>
    <p:sldId id="286" r:id="rId10"/>
    <p:sldId id="275" r:id="rId11"/>
    <p:sldId id="259" r:id="rId12"/>
    <p:sldId id="261" r:id="rId13"/>
    <p:sldId id="276" r:id="rId14"/>
    <p:sldId id="264" r:id="rId15"/>
    <p:sldId id="265" r:id="rId16"/>
    <p:sldId id="281" r:id="rId17"/>
    <p:sldId id="285" r:id="rId18"/>
    <p:sldId id="273" r:id="rId19"/>
    <p:sldId id="279" r:id="rId20"/>
    <p:sldId id="271" r:id="rId21"/>
    <p:sldId id="278" r:id="rId22"/>
    <p:sldId id="287" r:id="rId2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BE2"/>
    <a:srgbClr val="A3BFDF"/>
    <a:srgbClr val="F3EAE1"/>
    <a:srgbClr val="A38B99"/>
    <a:srgbClr val="729DCF"/>
    <a:srgbClr val="3286ED"/>
    <a:srgbClr val="94A9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88" y="2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Carney" userId="bd94902b-347d-4543-a8e1-35798a4f5ef4" providerId="ADAL" clId="{D2BA42A7-489C-42CD-9C00-5D113E087CFC}"/>
    <pc:docChg chg="custSel modSld">
      <pc:chgData name="S Carney" userId="bd94902b-347d-4543-a8e1-35798a4f5ef4" providerId="ADAL" clId="{D2BA42A7-489C-42CD-9C00-5D113E087CFC}" dt="2026-10-08T09:35:16.223" v="30" actId="1076"/>
      <pc:docMkLst>
        <pc:docMk/>
      </pc:docMkLst>
      <pc:sldChg chg="modSp mod">
        <pc:chgData name="S Carney" userId="bd94902b-347d-4543-a8e1-35798a4f5ef4" providerId="ADAL" clId="{D2BA42A7-489C-42CD-9C00-5D113E087CFC}" dt="2026-10-08T09:34:04.899" v="4" actId="20577"/>
        <pc:sldMkLst>
          <pc:docMk/>
          <pc:sldMk cId="4002661399" sldId="259"/>
        </pc:sldMkLst>
        <pc:spChg chg="mod">
          <ac:chgData name="S Carney" userId="bd94902b-347d-4543-a8e1-35798a4f5ef4" providerId="ADAL" clId="{D2BA42A7-489C-42CD-9C00-5D113E087CFC}" dt="2026-10-08T09:34:04.899" v="4" actId="20577"/>
          <ac:spMkLst>
            <pc:docMk/>
            <pc:sldMk cId="4002661399" sldId="259"/>
            <ac:spMk id="5" creationId="{C259C6D0-60E2-74BD-9DF9-C4F840E491EA}"/>
          </ac:spMkLst>
        </pc:spChg>
      </pc:sldChg>
      <pc:sldChg chg="modSp mod">
        <pc:chgData name="S Carney" userId="bd94902b-347d-4543-a8e1-35798a4f5ef4" providerId="ADAL" clId="{D2BA42A7-489C-42CD-9C00-5D113E087CFC}" dt="2026-10-08T09:34:44.647" v="7" actId="20577"/>
        <pc:sldMkLst>
          <pc:docMk/>
          <pc:sldMk cId="4247005938" sldId="271"/>
        </pc:sldMkLst>
        <pc:spChg chg="mod">
          <ac:chgData name="S Carney" userId="bd94902b-347d-4543-a8e1-35798a4f5ef4" providerId="ADAL" clId="{D2BA42A7-489C-42CD-9C00-5D113E087CFC}" dt="2026-10-08T09:34:44.647" v="7" actId="20577"/>
          <ac:spMkLst>
            <pc:docMk/>
            <pc:sldMk cId="4247005938" sldId="271"/>
            <ac:spMk id="12" creationId="{4DD1CD76-03C6-8554-C3C6-B7011881C2B3}"/>
          </ac:spMkLst>
        </pc:spChg>
      </pc:sldChg>
      <pc:sldChg chg="modSp mod">
        <pc:chgData name="S Carney" userId="bd94902b-347d-4543-a8e1-35798a4f5ef4" providerId="ADAL" clId="{D2BA42A7-489C-42CD-9C00-5D113E087CFC}" dt="2026-10-08T09:33:59.016" v="2" actId="20577"/>
        <pc:sldMkLst>
          <pc:docMk/>
          <pc:sldMk cId="3989467569" sldId="275"/>
        </pc:sldMkLst>
        <pc:spChg chg="mod">
          <ac:chgData name="S Carney" userId="bd94902b-347d-4543-a8e1-35798a4f5ef4" providerId="ADAL" clId="{D2BA42A7-489C-42CD-9C00-5D113E087CFC}" dt="2026-10-08T09:33:59.016" v="2" actId="20577"/>
          <ac:spMkLst>
            <pc:docMk/>
            <pc:sldMk cId="3989467569" sldId="275"/>
            <ac:spMk id="5" creationId="{DC4381B8-F36E-0770-36D8-17CCE8702AF8}"/>
          </ac:spMkLst>
        </pc:spChg>
      </pc:sldChg>
      <pc:sldChg chg="delSp modSp mod">
        <pc:chgData name="S Carney" userId="bd94902b-347d-4543-a8e1-35798a4f5ef4" providerId="ADAL" clId="{D2BA42A7-489C-42CD-9C00-5D113E087CFC}" dt="2026-10-08T09:35:03.212" v="11" actId="1076"/>
        <pc:sldMkLst>
          <pc:docMk/>
          <pc:sldMk cId="3635050775" sldId="278"/>
        </pc:sldMkLst>
        <pc:spChg chg="mod">
          <ac:chgData name="S Carney" userId="bd94902b-347d-4543-a8e1-35798a4f5ef4" providerId="ADAL" clId="{D2BA42A7-489C-42CD-9C00-5D113E087CFC}" dt="2026-10-08T09:35:03.212" v="11" actId="1076"/>
          <ac:spMkLst>
            <pc:docMk/>
            <pc:sldMk cId="3635050775" sldId="278"/>
            <ac:spMk id="2" creationId="{00000000-0000-0000-0000-000000000000}"/>
          </ac:spMkLst>
        </pc:spChg>
        <pc:picChg chg="del">
          <ac:chgData name="S Carney" userId="bd94902b-347d-4543-a8e1-35798a4f5ef4" providerId="ADAL" clId="{D2BA42A7-489C-42CD-9C00-5D113E087CFC}" dt="2026-10-08T09:35:00.087" v="10" actId="478"/>
          <ac:picMkLst>
            <pc:docMk/>
            <pc:sldMk cId="3635050775" sldId="278"/>
            <ac:picMk id="7" creationId="{D381DEA2-9F78-F89C-8F53-985063422C39}"/>
          </ac:picMkLst>
        </pc:picChg>
      </pc:sldChg>
      <pc:sldChg chg="addSp delSp modSp mod">
        <pc:chgData name="S Carney" userId="bd94902b-347d-4543-a8e1-35798a4f5ef4" providerId="ADAL" clId="{D2BA42A7-489C-42CD-9C00-5D113E087CFC}" dt="2026-10-08T09:35:16.223" v="30" actId="1076"/>
        <pc:sldMkLst>
          <pc:docMk/>
          <pc:sldMk cId="1290460419" sldId="287"/>
        </pc:sldMkLst>
        <pc:spChg chg="mod">
          <ac:chgData name="S Carney" userId="bd94902b-347d-4543-a8e1-35798a4f5ef4" providerId="ADAL" clId="{D2BA42A7-489C-42CD-9C00-5D113E087CFC}" dt="2026-10-08T09:35:10.688" v="28" actId="20577"/>
          <ac:spMkLst>
            <pc:docMk/>
            <pc:sldMk cId="1290460419" sldId="287"/>
            <ac:spMk id="2" creationId="{116C2482-332B-4232-F2C0-5C90404EFA57}"/>
          </ac:spMkLst>
        </pc:spChg>
        <pc:picChg chg="del">
          <ac:chgData name="S Carney" userId="bd94902b-347d-4543-a8e1-35798a4f5ef4" providerId="ADAL" clId="{D2BA42A7-489C-42CD-9C00-5D113E087CFC}" dt="2026-10-08T09:35:13.093" v="29" actId="478"/>
          <ac:picMkLst>
            <pc:docMk/>
            <pc:sldMk cId="1290460419" sldId="287"/>
            <ac:picMk id="4" creationId="{BD70E01D-591C-95CA-172C-AB67EEEE12DB}"/>
          </ac:picMkLst>
        </pc:picChg>
        <pc:picChg chg="add mod">
          <ac:chgData name="S Carney" userId="bd94902b-347d-4543-a8e1-35798a4f5ef4" providerId="ADAL" clId="{D2BA42A7-489C-42CD-9C00-5D113E087CFC}" dt="2026-10-08T09:35:16.223" v="30" actId="1076"/>
          <ac:picMkLst>
            <pc:docMk/>
            <pc:sldMk cId="1290460419" sldId="287"/>
            <ac:picMk id="5" creationId="{90253293-E537-6639-387F-B49BA474F1F7}"/>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87331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275174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12050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792971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249721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2193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930630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90436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477469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30497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10/8/2026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1708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29DCF">
            <a:alpha val="41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10/8/2026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47573444"/>
      </p:ext>
    </p:extLst>
  </p:cSld>
  <p:clrMap bg1="lt1" tx1="dk1" bg2="lt2" tx2="dk2" accent1="accent1" accent2="accent2" accent3="accent3" accent4="accent4" accent5="accent5" accent6="accent6" hlink="hlink" folHlink="folHlink"/>
  <p:sldLayoutIdLst>
    <p:sldLayoutId id="2147483683" r:id="rId1"/>
    <p:sldLayoutId id="2147483682" r:id="rId2"/>
    <p:sldLayoutId id="2147483681" r:id="rId3"/>
    <p:sldLayoutId id="2147483680" r:id="rId4"/>
    <p:sldLayoutId id="2147483679" r:id="rId5"/>
    <p:sldLayoutId id="2147483678" r:id="rId6"/>
    <p:sldLayoutId id="2147483677" r:id="rId7"/>
    <p:sldLayoutId id="2147483676" r:id="rId8"/>
    <p:sldLayoutId id="2147483675" r:id="rId9"/>
    <p:sldLayoutId id="2147483674" r:id="rId10"/>
    <p:sldLayoutId id="2147483673" r:id="rId11"/>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3BFDF"/>
        </a:solidFill>
        <a:effectLst/>
      </p:bgPr>
    </p:bg>
    <p:spTree>
      <p:nvGrpSpPr>
        <p:cNvPr id="1" name=""/>
        <p:cNvGrpSpPr/>
        <p:nvPr/>
      </p:nvGrpSpPr>
      <p:grpSpPr>
        <a:xfrm>
          <a:off x="0" y="0"/>
          <a:ext cx="0" cy="0"/>
          <a:chOff x="0" y="0"/>
          <a:chExt cx="0" cy="0"/>
        </a:xfrm>
      </p:grpSpPr>
      <p:pic>
        <p:nvPicPr>
          <p:cNvPr id="5" name="Picture 4" descr="Vision and Values ">
            <a:extLst>
              <a:ext uri="{FF2B5EF4-FFF2-40B4-BE49-F238E27FC236}">
                <a16:creationId xmlns:a16="http://schemas.microsoft.com/office/drawing/2014/main" id="{43DA9B0E-DF25-2E8B-8491-39FF6CBC86A9}"/>
              </a:ext>
            </a:extLst>
          </p:cNvPr>
          <p:cNvPicPr>
            <a:picLocks noChangeAspect="1"/>
          </p:cNvPicPr>
          <p:nvPr/>
        </p:nvPicPr>
        <p:blipFill>
          <a:blip r:embed="rId2"/>
          <a:stretch>
            <a:fillRect/>
          </a:stretch>
        </p:blipFill>
        <p:spPr>
          <a:xfrm>
            <a:off x="2007080" y="1920264"/>
            <a:ext cx="8192219" cy="4124532"/>
          </a:xfrm>
          <a:prstGeom prst="rect">
            <a:avLst/>
          </a:prstGeom>
        </p:spPr>
      </p:pic>
      <p:sp>
        <p:nvSpPr>
          <p:cNvPr id="7" name="TextBox 6">
            <a:extLst>
              <a:ext uri="{FF2B5EF4-FFF2-40B4-BE49-F238E27FC236}">
                <a16:creationId xmlns:a16="http://schemas.microsoft.com/office/drawing/2014/main" id="{8A5816CD-907C-67AB-CF63-B88D427CBD20}"/>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Linlithgow Academy Family Session </a:t>
            </a:r>
          </a:p>
        </p:txBody>
      </p:sp>
      <p:pic>
        <p:nvPicPr>
          <p:cNvPr id="9" name="Picture 8" descr="A blue and yellow shield with a dog and a tree&#10;&#10;Description automatically generated">
            <a:extLst>
              <a:ext uri="{FF2B5EF4-FFF2-40B4-BE49-F238E27FC236}">
                <a16:creationId xmlns:a16="http://schemas.microsoft.com/office/drawing/2014/main" id="{CD0F01FE-D775-F299-E471-ACF484F7DB5A}"/>
              </a:ext>
            </a:extLst>
          </p:cNvPr>
          <p:cNvPicPr>
            <a:picLocks noChangeAspect="1"/>
          </p:cNvPicPr>
          <p:nvPr/>
        </p:nvPicPr>
        <p:blipFill>
          <a:blip r:embed="rId3"/>
          <a:stretch>
            <a:fillRect/>
          </a:stretch>
        </p:blipFill>
        <p:spPr>
          <a:xfrm>
            <a:off x="10257705" y="53465"/>
            <a:ext cx="1611343" cy="1920276"/>
          </a:xfrm>
          <a:prstGeom prst="rect">
            <a:avLst/>
          </a:prstGeom>
        </p:spPr>
      </p:pic>
    </p:spTree>
    <p:extLst>
      <p:ext uri="{BB962C8B-B14F-4D97-AF65-F5344CB8AC3E}">
        <p14:creationId xmlns:p14="http://schemas.microsoft.com/office/powerpoint/2010/main" val="1041920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Course Overview</a:t>
            </a:r>
          </a:p>
        </p:txBody>
      </p:sp>
      <p:sp>
        <p:nvSpPr>
          <p:cNvPr id="12" name="TextBox 11">
            <a:extLst>
              <a:ext uri="{FF2B5EF4-FFF2-40B4-BE49-F238E27FC236}">
                <a16:creationId xmlns:a16="http://schemas.microsoft.com/office/drawing/2014/main" id="{4DD1CD76-03C6-8554-C3C6-B7011881C2B3}"/>
              </a:ext>
            </a:extLst>
          </p:cNvPr>
          <p:cNvSpPr txBox="1"/>
          <p:nvPr/>
        </p:nvSpPr>
        <p:spPr>
          <a:xfrm>
            <a:off x="702041" y="1363095"/>
            <a:ext cx="6876354" cy="5324535"/>
          </a:xfrm>
          <a:prstGeom prst="rect">
            <a:avLst/>
          </a:prstGeom>
          <a:solidFill>
            <a:srgbClr val="A3BFD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Century Gothic"/>
              </a:rPr>
              <a:t>The National 5 course is made up of 4 components </a:t>
            </a:r>
          </a:p>
          <a:p>
            <a:endParaRPr lang="en-US" sz="2000">
              <a:latin typeface="Century Gothic"/>
            </a:endParaRPr>
          </a:p>
          <a:p>
            <a:r>
              <a:rPr lang="en-US" sz="2000">
                <a:latin typeface="Century Gothic"/>
              </a:rPr>
              <a:t>Folio – 30%</a:t>
            </a:r>
          </a:p>
          <a:p>
            <a:r>
              <a:rPr lang="en-US" sz="2000">
                <a:latin typeface="Century Gothic"/>
              </a:rPr>
              <a:t>RUAE (paper 1) - 30%</a:t>
            </a:r>
          </a:p>
          <a:p>
            <a:r>
              <a:rPr lang="en-US" sz="2000">
                <a:latin typeface="Century Gothic"/>
              </a:rPr>
              <a:t>Scottish set text (paper 2) - 20%</a:t>
            </a:r>
          </a:p>
          <a:p>
            <a:r>
              <a:rPr lang="en-US" sz="2000">
                <a:latin typeface="Century Gothic"/>
              </a:rPr>
              <a:t>Critical essay (paper 2) - 20%</a:t>
            </a:r>
          </a:p>
          <a:p>
            <a:endParaRPr lang="en-US" sz="2000">
              <a:latin typeface="Century Gothic"/>
            </a:endParaRPr>
          </a:p>
          <a:p>
            <a:r>
              <a:rPr lang="en-US" sz="2000" b="1">
                <a:latin typeface="Century Gothic"/>
              </a:rPr>
              <a:t>Every mark is worth a percentage!</a:t>
            </a:r>
          </a:p>
          <a:p>
            <a:endParaRPr lang="en-US" sz="2000">
              <a:latin typeface="Century Gothic"/>
            </a:endParaRPr>
          </a:p>
          <a:p>
            <a:r>
              <a:rPr lang="en-US" sz="2000">
                <a:latin typeface="Century Gothic"/>
              </a:rPr>
              <a:t>A – 70% and over</a:t>
            </a:r>
          </a:p>
          <a:p>
            <a:r>
              <a:rPr lang="en-US" sz="2000">
                <a:latin typeface="Century Gothic"/>
              </a:rPr>
              <a:t>B – 60% - 69%</a:t>
            </a:r>
          </a:p>
          <a:p>
            <a:r>
              <a:rPr lang="en-US" sz="2000">
                <a:latin typeface="Century Gothic"/>
              </a:rPr>
              <a:t>C – 50 % - 59%</a:t>
            </a:r>
          </a:p>
          <a:p>
            <a:r>
              <a:rPr lang="en-US" sz="2000">
                <a:latin typeface="Century Gothic"/>
              </a:rPr>
              <a:t>D – 40% - 49%</a:t>
            </a:r>
          </a:p>
          <a:p>
            <a:r>
              <a:rPr lang="en-US" sz="2000">
                <a:latin typeface="Century Gothic"/>
              </a:rPr>
              <a:t>NA – 39% and below</a:t>
            </a:r>
          </a:p>
          <a:p>
            <a:endParaRPr lang="en-US" sz="2000" b="1">
              <a:latin typeface="Century Gothic"/>
            </a:endParaRPr>
          </a:p>
          <a:p>
            <a:r>
              <a:rPr lang="en-US" sz="2000" b="1">
                <a:latin typeface="Century Gothic"/>
              </a:rPr>
              <a:t>NB – this is a guide, some years they may change the boundaries</a:t>
            </a:r>
          </a:p>
        </p:txBody>
      </p:sp>
    </p:spTree>
    <p:extLst>
      <p:ext uri="{BB962C8B-B14F-4D97-AF65-F5344CB8AC3E}">
        <p14:creationId xmlns:p14="http://schemas.microsoft.com/office/powerpoint/2010/main" val="1332103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586719" y="2750133"/>
            <a:ext cx="4162088" cy="2932117"/>
          </a:xfrm>
        </p:spPr>
        <p:txBody>
          <a:bodyPr anchor="ctr">
            <a:normAutofit/>
          </a:bodyPr>
          <a:lstStyle/>
          <a:p>
            <a:pPr algn="ctr"/>
            <a:r>
              <a:rPr lang="en-US" sz="3200">
                <a:solidFill>
                  <a:srgbClr val="000000"/>
                </a:solidFill>
                <a:latin typeface="Century Gothic"/>
              </a:rPr>
              <a:t> 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pic>
        <p:nvPicPr>
          <p:cNvPr id="3" name="Picture 2" descr="A white circle with black text&#10;&#10;Description automatically generated">
            <a:extLst>
              <a:ext uri="{FF2B5EF4-FFF2-40B4-BE49-F238E27FC236}">
                <a16:creationId xmlns:a16="http://schemas.microsoft.com/office/drawing/2014/main" id="{04E6637C-7209-0B59-16B7-918830CFA52F}"/>
              </a:ext>
            </a:extLst>
          </p:cNvPr>
          <p:cNvPicPr>
            <a:picLocks noChangeAspect="1"/>
          </p:cNvPicPr>
          <p:nvPr/>
        </p:nvPicPr>
        <p:blipFill>
          <a:blip r:embed="rId2"/>
          <a:stretch>
            <a:fillRect/>
          </a:stretch>
        </p:blipFill>
        <p:spPr>
          <a:xfrm>
            <a:off x="4365505" y="4089460"/>
            <a:ext cx="2914650" cy="2762250"/>
          </a:xfrm>
          <a:prstGeom prst="rect">
            <a:avLst/>
          </a:prstGeom>
        </p:spPr>
      </p:pic>
      <p:pic>
        <p:nvPicPr>
          <p:cNvPr id="4" name="Picture 3" descr="A qr code with black squares&#10;&#10;Description automatically generated">
            <a:extLst>
              <a:ext uri="{FF2B5EF4-FFF2-40B4-BE49-F238E27FC236}">
                <a16:creationId xmlns:a16="http://schemas.microsoft.com/office/drawing/2014/main" id="{48C72A18-0A0F-3FF8-68ED-1327D491F3C7}"/>
              </a:ext>
            </a:extLst>
          </p:cNvPr>
          <p:cNvPicPr>
            <a:picLocks noChangeAspect="1"/>
          </p:cNvPicPr>
          <p:nvPr/>
        </p:nvPicPr>
        <p:blipFill>
          <a:blip r:embed="rId3"/>
          <a:stretch>
            <a:fillRect/>
          </a:stretch>
        </p:blipFill>
        <p:spPr>
          <a:xfrm>
            <a:off x="208684" y="2028268"/>
            <a:ext cx="4154632" cy="4117646"/>
          </a:xfrm>
          <a:prstGeom prst="rect">
            <a:avLst/>
          </a:prstGeom>
        </p:spPr>
      </p:pic>
    </p:spTree>
    <p:extLst>
      <p:ext uri="{BB962C8B-B14F-4D97-AF65-F5344CB8AC3E}">
        <p14:creationId xmlns:p14="http://schemas.microsoft.com/office/powerpoint/2010/main" val="2766393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51295" y="2711387"/>
            <a:ext cx="4007105" cy="2932117"/>
          </a:xfrm>
        </p:spPr>
        <p:txBody>
          <a:bodyPr anchor="ctr">
            <a:normAutofit/>
          </a:bodyPr>
          <a:lstStyle/>
          <a:p>
            <a:pPr algn="ctr"/>
            <a:r>
              <a:rPr lang="en-US" sz="3200">
                <a:solidFill>
                  <a:srgbClr val="000000"/>
                </a:solidFill>
                <a:latin typeface="Century Gothic"/>
              </a:rPr>
              <a:t> 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is RUAE?</a:t>
            </a:r>
          </a:p>
        </p:txBody>
      </p:sp>
      <p:sp>
        <p:nvSpPr>
          <p:cNvPr id="12" name="TextBox 11">
            <a:extLst>
              <a:ext uri="{FF2B5EF4-FFF2-40B4-BE49-F238E27FC236}">
                <a16:creationId xmlns:a16="http://schemas.microsoft.com/office/drawing/2014/main" id="{4DD1CD76-03C6-8554-C3C6-B7011881C2B3}"/>
              </a:ext>
            </a:extLst>
          </p:cNvPr>
          <p:cNvSpPr txBox="1"/>
          <p:nvPr/>
        </p:nvSpPr>
        <p:spPr>
          <a:xfrm>
            <a:off x="673286" y="1406228"/>
            <a:ext cx="6905109" cy="4708981"/>
          </a:xfrm>
          <a:prstGeom prst="rect">
            <a:avLst/>
          </a:prstGeom>
          <a:solidFill>
            <a:srgbClr val="A3BFD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Calibri"/>
              <a:buChar char="-"/>
            </a:pPr>
            <a:r>
              <a:rPr lang="en-US" sz="2000">
                <a:latin typeface="Century Gothic"/>
              </a:rPr>
              <a:t>RUAE stands for </a:t>
            </a:r>
            <a:r>
              <a:rPr lang="en-US" sz="2000" b="1">
                <a:latin typeface="Century Gothic"/>
              </a:rPr>
              <a:t>reading, understanding, analysis</a:t>
            </a:r>
            <a:r>
              <a:rPr lang="en-US" sz="2000">
                <a:latin typeface="Century Gothic"/>
              </a:rPr>
              <a:t> and </a:t>
            </a:r>
            <a:r>
              <a:rPr lang="en-US" sz="2000" b="1">
                <a:latin typeface="Century Gothic"/>
              </a:rPr>
              <a:t>evaluation.</a:t>
            </a:r>
          </a:p>
          <a:p>
            <a:pPr marL="342900" indent="-342900">
              <a:buFont typeface="Calibri"/>
              <a:buChar char="-"/>
            </a:pPr>
            <a:endParaRPr lang="en-US" sz="2000">
              <a:latin typeface="Century Gothic"/>
            </a:endParaRPr>
          </a:p>
          <a:p>
            <a:pPr marL="342900" indent="-342900">
              <a:buFont typeface="Calibri"/>
              <a:buChar char="-"/>
            </a:pPr>
            <a:r>
              <a:rPr lang="en-US" sz="2000">
                <a:latin typeface="Century Gothic"/>
              </a:rPr>
              <a:t>RUAE makes up the entirety of </a:t>
            </a:r>
            <a:r>
              <a:rPr lang="en-US" sz="2000" b="1">
                <a:latin typeface="Century Gothic"/>
              </a:rPr>
              <a:t>paper one</a:t>
            </a:r>
            <a:r>
              <a:rPr lang="en-US" sz="2000">
                <a:latin typeface="Century Gothic"/>
              </a:rPr>
              <a:t> – it is </a:t>
            </a:r>
            <a:r>
              <a:rPr lang="en-US" sz="2000" b="1">
                <a:latin typeface="Century Gothic"/>
              </a:rPr>
              <a:t>60 minutes long</a:t>
            </a:r>
            <a:r>
              <a:rPr lang="en-US" sz="2000">
                <a:latin typeface="Century Gothic"/>
              </a:rPr>
              <a:t> and is worth </a:t>
            </a:r>
            <a:r>
              <a:rPr lang="en-US" sz="2000" b="1">
                <a:latin typeface="Century Gothic"/>
              </a:rPr>
              <a:t>30% of the final grade.</a:t>
            </a:r>
            <a:endParaRPr lang="en-US" sz="2000" b="1"/>
          </a:p>
          <a:p>
            <a:pPr marL="342900" indent="-342900">
              <a:buFont typeface="Calibri"/>
              <a:buChar char="-"/>
            </a:pPr>
            <a:endParaRPr lang="en-US" sz="2000" b="1">
              <a:latin typeface="Century Gothic"/>
            </a:endParaRPr>
          </a:p>
          <a:p>
            <a:pPr marL="342900" indent="-342900">
              <a:buFont typeface="Calibri"/>
              <a:buChar char="-"/>
            </a:pPr>
            <a:r>
              <a:rPr lang="en-US" sz="2000">
                <a:latin typeface="Century Gothic"/>
              </a:rPr>
              <a:t>In this section of the exam there will be </a:t>
            </a:r>
            <a:r>
              <a:rPr lang="en-US" sz="2000" b="1">
                <a:latin typeface="Century Gothic"/>
              </a:rPr>
              <a:t>an unseen non-fiction pieces of writing </a:t>
            </a:r>
            <a:r>
              <a:rPr lang="en-US" sz="2000">
                <a:latin typeface="Century Gothic"/>
              </a:rPr>
              <a:t>– the topics of the extract vary but the topic is mostly irrelevant. </a:t>
            </a:r>
          </a:p>
          <a:p>
            <a:pPr marL="342900" indent="-342900">
              <a:buFont typeface="Calibri"/>
              <a:buChar char="-"/>
            </a:pPr>
            <a:endParaRPr lang="en-US" sz="2000">
              <a:latin typeface="Century Gothic"/>
            </a:endParaRPr>
          </a:p>
          <a:p>
            <a:pPr marL="342900" indent="-342900">
              <a:buFont typeface="Calibri"/>
              <a:buChar char="-"/>
            </a:pPr>
            <a:r>
              <a:rPr lang="en-US" sz="2000">
                <a:latin typeface="Century Gothic"/>
              </a:rPr>
              <a:t>There are </a:t>
            </a:r>
            <a:r>
              <a:rPr lang="en-US" sz="2000" b="1">
                <a:latin typeface="Century Gothic"/>
              </a:rPr>
              <a:t>different question types, </a:t>
            </a:r>
            <a:r>
              <a:rPr lang="en-US" sz="2000">
                <a:latin typeface="Century Gothic"/>
              </a:rPr>
              <a:t>but there are different </a:t>
            </a:r>
            <a:r>
              <a:rPr lang="en-US" sz="2000" b="1">
                <a:latin typeface="Century Gothic"/>
              </a:rPr>
              <a:t>formulas</a:t>
            </a:r>
            <a:r>
              <a:rPr lang="en-US" sz="2000">
                <a:latin typeface="Century Gothic"/>
              </a:rPr>
              <a:t> to help answer each question.</a:t>
            </a:r>
          </a:p>
          <a:p>
            <a:pPr marL="342900" indent="-342900">
              <a:buFont typeface="Calibri"/>
              <a:buChar char="-"/>
            </a:pPr>
            <a:endParaRPr lang="en-US" sz="2000">
              <a:latin typeface="Century Gothic"/>
            </a:endParaRPr>
          </a:p>
          <a:p>
            <a:pPr marL="342900" indent="-342900">
              <a:buFont typeface="Calibri"/>
              <a:buChar char="-"/>
            </a:pPr>
            <a:r>
              <a:rPr lang="en-US" sz="2000">
                <a:latin typeface="Century Gothic"/>
              </a:rPr>
              <a:t>This is </a:t>
            </a:r>
            <a:r>
              <a:rPr lang="en-US" sz="2000" b="1">
                <a:latin typeface="Century Gothic"/>
              </a:rPr>
              <a:t>nationally </a:t>
            </a:r>
            <a:r>
              <a:rPr lang="en-US" sz="2000">
                <a:latin typeface="Century Gothic"/>
              </a:rPr>
              <a:t>the paper that Scottish students find most challenging. </a:t>
            </a:r>
          </a:p>
        </p:txBody>
      </p:sp>
    </p:spTree>
    <p:extLst>
      <p:ext uri="{BB962C8B-B14F-4D97-AF65-F5344CB8AC3E}">
        <p14:creationId xmlns:p14="http://schemas.microsoft.com/office/powerpoint/2010/main" val="2577456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599634" y="2750133"/>
            <a:ext cx="3968360" cy="2932117"/>
          </a:xfrm>
        </p:spPr>
        <p:txBody>
          <a:bodyPr anchor="ctr">
            <a:normAutofit/>
          </a:bodyPr>
          <a:lstStyle/>
          <a:p>
            <a:pPr algn="ctr"/>
            <a:r>
              <a:rPr lang="en-US" sz="3200">
                <a:solidFill>
                  <a:srgbClr val="000000"/>
                </a:solidFill>
                <a:latin typeface="Century Gothic"/>
              </a:rPr>
              <a:t> 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do they need to know and how can I help?</a:t>
            </a:r>
          </a:p>
        </p:txBody>
      </p:sp>
      <p:graphicFrame>
        <p:nvGraphicFramePr>
          <p:cNvPr id="3" name="Table 2">
            <a:extLst>
              <a:ext uri="{FF2B5EF4-FFF2-40B4-BE49-F238E27FC236}">
                <a16:creationId xmlns:a16="http://schemas.microsoft.com/office/drawing/2014/main" id="{78835FB0-E128-3A67-7376-73892D599735}"/>
              </a:ext>
            </a:extLst>
          </p:cNvPr>
          <p:cNvGraphicFramePr>
            <a:graphicFrameLocks noGrp="1"/>
          </p:cNvGraphicFramePr>
          <p:nvPr>
            <p:extLst>
              <p:ext uri="{D42A27DB-BD31-4B8C-83A1-F6EECF244321}">
                <p14:modId xmlns:p14="http://schemas.microsoft.com/office/powerpoint/2010/main" val="838115547"/>
              </p:ext>
            </p:extLst>
          </p:nvPr>
        </p:nvGraphicFramePr>
        <p:xfrm>
          <a:off x="0" y="945265"/>
          <a:ext cx="7562644" cy="5959006"/>
        </p:xfrm>
        <a:graphic>
          <a:graphicData uri="http://schemas.openxmlformats.org/drawingml/2006/table">
            <a:tbl>
              <a:tblPr firstRow="1" bandRow="1">
                <a:tableStyleId>{073A0DAA-6AF3-43AB-8588-CEC1D06C72B9}</a:tableStyleId>
              </a:tblPr>
              <a:tblGrid>
                <a:gridCol w="2345390">
                  <a:extLst>
                    <a:ext uri="{9D8B030D-6E8A-4147-A177-3AD203B41FA5}">
                      <a16:colId xmlns:a16="http://schemas.microsoft.com/office/drawing/2014/main" val="2461758144"/>
                    </a:ext>
                  </a:extLst>
                </a:gridCol>
                <a:gridCol w="5217254">
                  <a:extLst>
                    <a:ext uri="{9D8B030D-6E8A-4147-A177-3AD203B41FA5}">
                      <a16:colId xmlns:a16="http://schemas.microsoft.com/office/drawing/2014/main" val="2366717404"/>
                    </a:ext>
                  </a:extLst>
                </a:gridCol>
              </a:tblGrid>
              <a:tr h="609311">
                <a:tc>
                  <a:txBody>
                    <a:bodyPr/>
                    <a:lstStyle/>
                    <a:p>
                      <a:r>
                        <a:rPr lang="en-US" b="0">
                          <a:latin typeface="Century Gothic"/>
                        </a:rPr>
                        <a:t>What they need to know</a:t>
                      </a:r>
                    </a:p>
                  </a:txBody>
                  <a:tcPr/>
                </a:tc>
                <a:tc>
                  <a:txBody>
                    <a:bodyPr/>
                    <a:lstStyle/>
                    <a:p>
                      <a:r>
                        <a:rPr lang="en-US" b="0">
                          <a:latin typeface="Century Gothic"/>
                        </a:rPr>
                        <a:t>Suggested home support</a:t>
                      </a:r>
                    </a:p>
                  </a:txBody>
                  <a:tcPr/>
                </a:tc>
                <a:extLst>
                  <a:ext uri="{0D108BD9-81ED-4DB2-BD59-A6C34878D82A}">
                    <a16:rowId xmlns:a16="http://schemas.microsoft.com/office/drawing/2014/main" val="2903995381"/>
                  </a:ext>
                </a:extLst>
              </a:tr>
              <a:tr h="609311">
                <a:tc>
                  <a:txBody>
                    <a:bodyPr/>
                    <a:lstStyle/>
                    <a:p>
                      <a:r>
                        <a:rPr lang="en-US">
                          <a:latin typeface="Century Gothic"/>
                        </a:rPr>
                        <a:t>The formulas</a:t>
                      </a:r>
                    </a:p>
                  </a:txBody>
                  <a:tcPr/>
                </a:tc>
                <a:tc>
                  <a:txBody>
                    <a:bodyPr/>
                    <a:lstStyle/>
                    <a:p>
                      <a:pPr marL="285750" indent="-285750">
                        <a:buFont typeface="Arial"/>
                        <a:buChar char="•"/>
                      </a:pPr>
                      <a:r>
                        <a:rPr lang="en-US" err="1">
                          <a:latin typeface="Century Gothic"/>
                        </a:rPr>
                        <a:t>Memorising</a:t>
                      </a:r>
                      <a:r>
                        <a:rPr lang="en-US">
                          <a:latin typeface="Century Gothic"/>
                        </a:rPr>
                        <a:t> the structures from the formula sheet.</a:t>
                      </a:r>
                    </a:p>
                  </a:txBody>
                  <a:tcPr/>
                </a:tc>
                <a:extLst>
                  <a:ext uri="{0D108BD9-81ED-4DB2-BD59-A6C34878D82A}">
                    <a16:rowId xmlns:a16="http://schemas.microsoft.com/office/drawing/2014/main" val="1782964031"/>
                  </a:ext>
                </a:extLst>
              </a:tr>
              <a:tr h="1398647">
                <a:tc>
                  <a:txBody>
                    <a:bodyPr/>
                    <a:lstStyle/>
                    <a:p>
                      <a:pPr lvl="0">
                        <a:buNone/>
                      </a:pPr>
                      <a:r>
                        <a:rPr lang="en-US">
                          <a:latin typeface="Century Gothic"/>
                        </a:rPr>
                        <a:t>Understanding questions (own words)</a:t>
                      </a:r>
                    </a:p>
                  </a:txBody>
                  <a:tcPr/>
                </a:tc>
                <a:tc>
                  <a:txBody>
                    <a:bodyPr/>
                    <a:lstStyle/>
                    <a:p>
                      <a:pPr marL="285750" lvl="0" indent="-285750">
                        <a:buFont typeface="Arial"/>
                        <a:buChar char="•"/>
                      </a:pPr>
                      <a:r>
                        <a:rPr lang="en-US">
                          <a:latin typeface="Century Gothic"/>
                        </a:rPr>
                        <a:t>Synonym drills (give the pupil a word and see how many alternatives they can come up with).</a:t>
                      </a:r>
                    </a:p>
                    <a:p>
                      <a:pPr marL="285750" lvl="0" indent="-285750">
                        <a:buFont typeface="Arial"/>
                        <a:buChar char="•"/>
                      </a:pPr>
                      <a:r>
                        <a:rPr lang="en-US">
                          <a:latin typeface="Century Gothic"/>
                        </a:rPr>
                        <a:t>Read news paper articles and </a:t>
                      </a:r>
                      <a:r>
                        <a:rPr lang="en-US" err="1">
                          <a:latin typeface="Century Gothic"/>
                        </a:rPr>
                        <a:t>summarise</a:t>
                      </a:r>
                      <a:r>
                        <a:rPr lang="en-US">
                          <a:latin typeface="Century Gothic"/>
                        </a:rPr>
                        <a:t> into 5 key points.</a:t>
                      </a:r>
                    </a:p>
                  </a:txBody>
                  <a:tcPr/>
                </a:tc>
                <a:extLst>
                  <a:ext uri="{0D108BD9-81ED-4DB2-BD59-A6C34878D82A}">
                    <a16:rowId xmlns:a16="http://schemas.microsoft.com/office/drawing/2014/main" val="3049690837"/>
                  </a:ext>
                </a:extLst>
              </a:tr>
              <a:tr h="1093991">
                <a:tc>
                  <a:txBody>
                    <a:bodyPr/>
                    <a:lstStyle/>
                    <a:p>
                      <a:pPr lvl="0">
                        <a:buNone/>
                      </a:pPr>
                      <a:r>
                        <a:rPr lang="en-US" sz="1800" b="0" i="0" u="none" strike="noStrike" noProof="0">
                          <a:solidFill>
                            <a:srgbClr val="000000"/>
                          </a:solidFill>
                          <a:latin typeface="Century Gothic"/>
                        </a:rPr>
                        <a:t>Understanding questions (context)</a:t>
                      </a:r>
                      <a:endParaRPr lang="en-US"/>
                    </a:p>
                  </a:txBody>
                  <a:tcPr/>
                </a:tc>
                <a:tc>
                  <a:txBody>
                    <a:bodyPr/>
                    <a:lstStyle/>
                    <a:p>
                      <a:pPr marL="285750" lvl="0" indent="-285750">
                        <a:buFont typeface="Arial"/>
                        <a:buChar char="•"/>
                      </a:pPr>
                      <a:r>
                        <a:rPr lang="en-US">
                          <a:latin typeface="Century Gothic"/>
                        </a:rPr>
                        <a:t>Print newspaper articles, pupil underlines any words they don't know, tries to work it out from surrounding words.</a:t>
                      </a:r>
                    </a:p>
                  </a:txBody>
                  <a:tcPr/>
                </a:tc>
                <a:extLst>
                  <a:ext uri="{0D108BD9-81ED-4DB2-BD59-A6C34878D82A}">
                    <a16:rowId xmlns:a16="http://schemas.microsoft.com/office/drawing/2014/main" val="435561942"/>
                  </a:ext>
                </a:extLst>
              </a:tr>
              <a:tr h="900119">
                <a:tc>
                  <a:txBody>
                    <a:bodyPr/>
                    <a:lstStyle/>
                    <a:p>
                      <a:r>
                        <a:rPr lang="en-US">
                          <a:latin typeface="Century Gothic"/>
                        </a:rPr>
                        <a:t>Analysis (sentence structures)</a:t>
                      </a:r>
                    </a:p>
                  </a:txBody>
                  <a:tcPr/>
                </a:tc>
                <a:tc>
                  <a:txBody>
                    <a:bodyPr/>
                    <a:lstStyle/>
                    <a:p>
                      <a:pPr marL="285750" indent="-285750">
                        <a:buFont typeface="Arial"/>
                        <a:buChar char="•"/>
                      </a:pPr>
                      <a:r>
                        <a:rPr lang="en-US">
                          <a:latin typeface="Century Gothic"/>
                        </a:rPr>
                        <a:t>Learn different sentence types and what they are commonly used for.</a:t>
                      </a:r>
                    </a:p>
                  </a:txBody>
                  <a:tcPr/>
                </a:tc>
                <a:extLst>
                  <a:ext uri="{0D108BD9-81ED-4DB2-BD59-A6C34878D82A}">
                    <a16:rowId xmlns:a16="http://schemas.microsoft.com/office/drawing/2014/main" val="3599176187"/>
                  </a:ext>
                </a:extLst>
              </a:tr>
              <a:tr h="609311">
                <a:tc>
                  <a:txBody>
                    <a:bodyPr/>
                    <a:lstStyle/>
                    <a:p>
                      <a:pPr lvl="0">
                        <a:buNone/>
                      </a:pPr>
                      <a:r>
                        <a:rPr lang="en-US" b="1">
                          <a:latin typeface="Century Gothic"/>
                        </a:rPr>
                        <a:t>How to answer questions</a:t>
                      </a:r>
                    </a:p>
                  </a:txBody>
                  <a:tcPr/>
                </a:tc>
                <a:tc>
                  <a:txBody>
                    <a:bodyPr/>
                    <a:lstStyle/>
                    <a:p>
                      <a:pPr marL="285750" lvl="0" indent="-285750">
                        <a:buFont typeface="Arial"/>
                        <a:buChar char="•"/>
                      </a:pPr>
                      <a:r>
                        <a:rPr lang="en-US" b="1">
                          <a:latin typeface="Century Gothic"/>
                        </a:rPr>
                        <a:t>Past papers and timed practice</a:t>
                      </a:r>
                    </a:p>
                  </a:txBody>
                  <a:tcPr/>
                </a:tc>
                <a:extLst>
                  <a:ext uri="{0D108BD9-81ED-4DB2-BD59-A6C34878D82A}">
                    <a16:rowId xmlns:a16="http://schemas.microsoft.com/office/drawing/2014/main" val="77811733"/>
                  </a:ext>
                </a:extLst>
              </a:tr>
              <a:tr h="581616">
                <a:tc>
                  <a:txBody>
                    <a:bodyPr/>
                    <a:lstStyle/>
                    <a:p>
                      <a:pPr lvl="0">
                        <a:buNone/>
                      </a:pPr>
                      <a:r>
                        <a:rPr lang="en-US" b="1">
                          <a:latin typeface="Century Gothic"/>
                        </a:rPr>
                        <a:t>Good vocabulary </a:t>
                      </a:r>
                    </a:p>
                  </a:txBody>
                  <a:tcPr/>
                </a:tc>
                <a:tc>
                  <a:txBody>
                    <a:bodyPr/>
                    <a:lstStyle/>
                    <a:p>
                      <a:pPr marL="285750" lvl="0" indent="-285750">
                        <a:buFont typeface="Arial"/>
                        <a:buChar char="•"/>
                      </a:pPr>
                      <a:r>
                        <a:rPr lang="en-US" b="1">
                          <a:latin typeface="Century Gothic"/>
                        </a:rPr>
                        <a:t>READ </a:t>
                      </a:r>
                      <a:r>
                        <a:rPr lang="en-US" b="1" err="1">
                          <a:latin typeface="Century Gothic"/>
                        </a:rPr>
                        <a:t>READ</a:t>
                      </a:r>
                      <a:r>
                        <a:rPr lang="en-US" b="1">
                          <a:latin typeface="Century Gothic"/>
                        </a:rPr>
                        <a:t> </a:t>
                      </a:r>
                      <a:r>
                        <a:rPr lang="en-US" b="1" err="1">
                          <a:latin typeface="Century Gothic"/>
                        </a:rPr>
                        <a:t>READ</a:t>
                      </a:r>
                    </a:p>
                  </a:txBody>
                  <a:tcPr/>
                </a:tc>
                <a:extLst>
                  <a:ext uri="{0D108BD9-81ED-4DB2-BD59-A6C34878D82A}">
                    <a16:rowId xmlns:a16="http://schemas.microsoft.com/office/drawing/2014/main" val="2448304672"/>
                  </a:ext>
                </a:extLst>
              </a:tr>
            </a:tbl>
          </a:graphicData>
        </a:graphic>
      </p:graphicFrame>
    </p:spTree>
    <p:extLst>
      <p:ext uri="{BB962C8B-B14F-4D97-AF65-F5344CB8AC3E}">
        <p14:creationId xmlns:p14="http://schemas.microsoft.com/office/powerpoint/2010/main" val="3987727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792CC-3966-5D81-03DD-B038A871D55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8C2F584-1555-EF90-7864-190D77AD3D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B0EC347A-BAF8-DE45-C85C-3CCD9B80D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829A24-1940-7ED3-38DE-7BD6944769E1}"/>
              </a:ext>
            </a:extLst>
          </p:cNvPr>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a:t>
            </a:r>
            <a:br>
              <a:rPr lang="en-US" sz="3200">
                <a:solidFill>
                  <a:srgbClr val="000000"/>
                </a:solidFill>
                <a:latin typeface="Century Gothic"/>
              </a:rPr>
            </a:br>
            <a:r>
              <a:rPr lang="en-US" sz="3200">
                <a:solidFill>
                  <a:srgbClr val="000000"/>
                </a:solidFill>
                <a:latin typeface="Century Gothic"/>
              </a:rPr>
              <a:t> English</a:t>
            </a:r>
          </a:p>
        </p:txBody>
      </p:sp>
      <p:sp>
        <p:nvSpPr>
          <p:cNvPr id="10" name="TextBox 9">
            <a:extLst>
              <a:ext uri="{FF2B5EF4-FFF2-40B4-BE49-F238E27FC236}">
                <a16:creationId xmlns:a16="http://schemas.microsoft.com/office/drawing/2014/main" id="{FDB8137E-1CDE-8E04-30C7-4AAFB12278FD}"/>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pic>
        <p:nvPicPr>
          <p:cNvPr id="5" name="Picture 4" descr="A white circle with black text&#10;&#10;Description automatically generated">
            <a:extLst>
              <a:ext uri="{FF2B5EF4-FFF2-40B4-BE49-F238E27FC236}">
                <a16:creationId xmlns:a16="http://schemas.microsoft.com/office/drawing/2014/main" id="{96E7652E-5A97-6C54-9619-B14C1D21604F}"/>
              </a:ext>
            </a:extLst>
          </p:cNvPr>
          <p:cNvPicPr>
            <a:picLocks noChangeAspect="1"/>
          </p:cNvPicPr>
          <p:nvPr/>
        </p:nvPicPr>
        <p:blipFill>
          <a:blip r:embed="rId2"/>
          <a:stretch>
            <a:fillRect/>
          </a:stretch>
        </p:blipFill>
        <p:spPr>
          <a:xfrm>
            <a:off x="4477295" y="3859451"/>
            <a:ext cx="2924175" cy="2981325"/>
          </a:xfrm>
          <a:prstGeom prst="rect">
            <a:avLst/>
          </a:prstGeom>
        </p:spPr>
      </p:pic>
      <p:sp>
        <p:nvSpPr>
          <p:cNvPr id="3" name="Oval 2">
            <a:extLst>
              <a:ext uri="{FF2B5EF4-FFF2-40B4-BE49-F238E27FC236}">
                <a16:creationId xmlns:a16="http://schemas.microsoft.com/office/drawing/2014/main" id="{025D05BC-2DCB-9857-0DF0-93E7C5594BE7}"/>
              </a:ext>
            </a:extLst>
          </p:cNvPr>
          <p:cNvSpPr/>
          <p:nvPr/>
        </p:nvSpPr>
        <p:spPr>
          <a:xfrm>
            <a:off x="4622773" y="4011490"/>
            <a:ext cx="2522862" cy="2417941"/>
          </a:xfrm>
          <a:prstGeom prst="ellipse">
            <a:avLst/>
          </a:prstGeom>
          <a:solidFill>
            <a:srgbClr val="F3EB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solidFill>
                  <a:schemeClr val="tx1"/>
                </a:solidFill>
                <a:latin typeface="Century Gothic" panose="020B0502020202020204" pitchFamily="34" charset="0"/>
              </a:rPr>
              <a:t>Scottish Set Text-</a:t>
            </a:r>
          </a:p>
          <a:p>
            <a:pPr algn="ctr"/>
            <a:r>
              <a:rPr lang="en-GB" sz="2400">
                <a:solidFill>
                  <a:schemeClr val="tx1"/>
                </a:solidFill>
                <a:latin typeface="Century Gothic" panose="020B0502020202020204" pitchFamily="34" charset="0"/>
              </a:rPr>
              <a:t>Paper 2</a:t>
            </a:r>
          </a:p>
        </p:txBody>
      </p:sp>
    </p:spTree>
    <p:extLst>
      <p:ext uri="{BB962C8B-B14F-4D97-AF65-F5344CB8AC3E}">
        <p14:creationId xmlns:p14="http://schemas.microsoft.com/office/powerpoint/2010/main" val="258414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a:t>
            </a:r>
            <a:br>
              <a:rPr lang="en-US" sz="3200">
                <a:solidFill>
                  <a:srgbClr val="000000"/>
                </a:solidFill>
                <a:latin typeface="Century Gothic"/>
              </a:rPr>
            </a:br>
            <a:r>
              <a:rPr lang="en-US" sz="3200">
                <a:solidFill>
                  <a:srgbClr val="000000"/>
                </a:solidFill>
                <a:latin typeface="Century Gothic"/>
              </a:rPr>
              <a:t> 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pic>
        <p:nvPicPr>
          <p:cNvPr id="3" name="Picture 2" descr="A white circle with black text&#10;&#10;Description automatically generated">
            <a:extLst>
              <a:ext uri="{FF2B5EF4-FFF2-40B4-BE49-F238E27FC236}">
                <a16:creationId xmlns:a16="http://schemas.microsoft.com/office/drawing/2014/main" id="{9268B5C5-73D5-4CAA-890A-BDFFA22BF9FA}"/>
              </a:ext>
            </a:extLst>
          </p:cNvPr>
          <p:cNvPicPr>
            <a:picLocks noChangeAspect="1"/>
          </p:cNvPicPr>
          <p:nvPr/>
        </p:nvPicPr>
        <p:blipFill rotWithShape="1">
          <a:blip r:embed="rId2"/>
          <a:srcRect r="-493" b="5238"/>
          <a:stretch/>
        </p:blipFill>
        <p:spPr>
          <a:xfrm>
            <a:off x="4375120" y="3946495"/>
            <a:ext cx="2938581" cy="2861268"/>
          </a:xfrm>
          <a:prstGeom prst="rect">
            <a:avLst/>
          </a:prstGeom>
        </p:spPr>
      </p:pic>
      <p:sp>
        <p:nvSpPr>
          <p:cNvPr id="7" name="TextBox 6"/>
          <p:cNvSpPr txBox="1"/>
          <p:nvPr/>
        </p:nvSpPr>
        <p:spPr>
          <a:xfrm>
            <a:off x="6258100" y="5564777"/>
            <a:ext cx="586837" cy="369332"/>
          </a:xfrm>
          <a:prstGeom prst="rect">
            <a:avLst/>
          </a:prstGeom>
          <a:solidFill>
            <a:srgbClr val="F3EAE1"/>
          </a:solidFill>
        </p:spPr>
        <p:txBody>
          <a:bodyPr wrap="square" rtlCol="0">
            <a:spAutoFit/>
          </a:bodyPr>
          <a:lstStyle/>
          <a:p>
            <a:r>
              <a:rPr lang="en-GB">
                <a:latin typeface="Century Gothic" panose="020B0502020202020204" pitchFamily="34" charset="0"/>
              </a:rPr>
              <a:t>2</a:t>
            </a:r>
          </a:p>
        </p:txBody>
      </p:sp>
      <p:pic>
        <p:nvPicPr>
          <p:cNvPr id="4" name="Picture 3" descr="A qr code on a white background&#10;&#10;Description automatically generated">
            <a:extLst>
              <a:ext uri="{FF2B5EF4-FFF2-40B4-BE49-F238E27FC236}">
                <a16:creationId xmlns:a16="http://schemas.microsoft.com/office/drawing/2014/main" id="{518D7930-72A2-567B-C267-A7BF0BD66F76}"/>
              </a:ext>
            </a:extLst>
          </p:cNvPr>
          <p:cNvPicPr>
            <a:picLocks noChangeAspect="1"/>
          </p:cNvPicPr>
          <p:nvPr/>
        </p:nvPicPr>
        <p:blipFill>
          <a:blip r:embed="rId3"/>
          <a:stretch>
            <a:fillRect/>
          </a:stretch>
        </p:blipFill>
        <p:spPr>
          <a:xfrm>
            <a:off x="819954" y="2646899"/>
            <a:ext cx="3228975" cy="3286125"/>
          </a:xfrm>
          <a:prstGeom prst="rect">
            <a:avLst/>
          </a:prstGeom>
        </p:spPr>
      </p:pic>
      <p:sp>
        <p:nvSpPr>
          <p:cNvPr id="5" name="TextBox 4">
            <a:extLst>
              <a:ext uri="{FF2B5EF4-FFF2-40B4-BE49-F238E27FC236}">
                <a16:creationId xmlns:a16="http://schemas.microsoft.com/office/drawing/2014/main" id="{DC4381B8-F36E-0770-36D8-17CCE8702AF8}"/>
              </a:ext>
            </a:extLst>
          </p:cNvPr>
          <p:cNvSpPr txBox="1"/>
          <p:nvPr/>
        </p:nvSpPr>
        <p:spPr>
          <a:xfrm>
            <a:off x="345320" y="260652"/>
            <a:ext cx="977839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highlight>
                  <a:srgbClr val="00FFFF"/>
                </a:highlight>
                <a:latin typeface="Century Gothic"/>
              </a:rPr>
              <a:t>Note: 2026 update</a:t>
            </a:r>
            <a:endParaRPr lang="en-US" b="1" dirty="0">
              <a:highlight>
                <a:srgbClr val="00FFFF"/>
              </a:highlight>
              <a:latin typeface="Century Gothic"/>
            </a:endParaRPr>
          </a:p>
          <a:p>
            <a:r>
              <a:rPr lang="en-GB" dirty="0">
                <a:highlight>
                  <a:srgbClr val="00FFFF"/>
                </a:highlight>
                <a:latin typeface="Century Gothic"/>
              </a:rPr>
              <a:t>As of 2026 QS have updated the list of poems on the exam curriculum meaning that some Duffy poems on old exam papers are no longer used.</a:t>
            </a:r>
          </a:p>
          <a:p>
            <a:endParaRPr lang="en-GB" dirty="0">
              <a:highlight>
                <a:srgbClr val="00FFFF"/>
              </a:highlight>
              <a:latin typeface="Century Gothic"/>
            </a:endParaRPr>
          </a:p>
          <a:p>
            <a:r>
              <a:rPr lang="en-GB" dirty="0">
                <a:highlight>
                  <a:srgbClr val="00FFFF"/>
                </a:highlight>
                <a:latin typeface="Century Gothic"/>
              </a:rPr>
              <a:t>Poems taken out: War Photographer, Valentine, The Way My Mother Speaks</a:t>
            </a:r>
          </a:p>
          <a:p>
            <a:r>
              <a:rPr lang="en-GB" dirty="0">
                <a:highlight>
                  <a:srgbClr val="00FFFF"/>
                </a:highlight>
                <a:latin typeface="Century Gothic"/>
              </a:rPr>
              <a:t>Poems kept in: Mrs Midas, Originally, Mrs </a:t>
            </a:r>
            <a:r>
              <a:rPr lang="en-GB" dirty="0" err="1">
                <a:highlight>
                  <a:srgbClr val="00FFFF"/>
                </a:highlight>
                <a:latin typeface="Century Gothic"/>
              </a:rPr>
              <a:t>Tilscher's</a:t>
            </a:r>
            <a:r>
              <a:rPr lang="en-GB" dirty="0">
                <a:highlight>
                  <a:srgbClr val="00FFFF"/>
                </a:highlight>
                <a:latin typeface="Century Gothic"/>
              </a:rPr>
              <a:t> Class</a:t>
            </a:r>
          </a:p>
          <a:p>
            <a:r>
              <a:rPr lang="en-GB" dirty="0">
                <a:highlight>
                  <a:srgbClr val="00FFFF"/>
                </a:highlight>
                <a:latin typeface="Century Gothic"/>
              </a:rPr>
              <a:t>Poems added: Havisham, Before You Were Mine, Medusa</a:t>
            </a:r>
          </a:p>
        </p:txBody>
      </p:sp>
    </p:spTree>
    <p:extLst>
      <p:ext uri="{BB962C8B-B14F-4D97-AF65-F5344CB8AC3E}">
        <p14:creationId xmlns:p14="http://schemas.microsoft.com/office/powerpoint/2010/main" val="3989467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a:t>
            </a:r>
            <a:br>
              <a:rPr lang="en-US" sz="3200">
                <a:solidFill>
                  <a:srgbClr val="000000"/>
                </a:solidFill>
                <a:latin typeface="Century Gothic"/>
              </a:rPr>
            </a:br>
            <a:r>
              <a:rPr lang="en-US" sz="3200">
                <a:solidFill>
                  <a:srgbClr val="000000"/>
                </a:solidFill>
                <a:latin typeface="Century Gothic"/>
              </a:rPr>
              <a:t>ENGLISH </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is Scottish set text?</a:t>
            </a:r>
          </a:p>
        </p:txBody>
      </p:sp>
      <p:sp>
        <p:nvSpPr>
          <p:cNvPr id="5" name="TextBox 4">
            <a:extLst>
              <a:ext uri="{FF2B5EF4-FFF2-40B4-BE49-F238E27FC236}">
                <a16:creationId xmlns:a16="http://schemas.microsoft.com/office/drawing/2014/main" id="{C259C6D0-60E2-74BD-9DF9-C4F840E491EA}"/>
              </a:ext>
            </a:extLst>
          </p:cNvPr>
          <p:cNvSpPr txBox="1"/>
          <p:nvPr/>
        </p:nvSpPr>
        <p:spPr>
          <a:xfrm>
            <a:off x="673286" y="1305587"/>
            <a:ext cx="7047356" cy="5632311"/>
          </a:xfrm>
          <a:prstGeom prst="rect">
            <a:avLst/>
          </a:prstGeom>
          <a:solidFill>
            <a:srgbClr val="A3BFD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Calibri"/>
              <a:buChar char="-"/>
            </a:pPr>
            <a:r>
              <a:rPr lang="en-US" sz="2000" dirty="0">
                <a:latin typeface="Century Gothic"/>
              </a:rPr>
              <a:t>Scottish Set Text is a selection of poetry, plays and prose by Scottish authors selected by QS.</a:t>
            </a:r>
          </a:p>
          <a:p>
            <a:pPr marL="342900" indent="-342900">
              <a:buFont typeface="Calibri"/>
              <a:buChar char="-"/>
            </a:pPr>
            <a:endParaRPr lang="en-US" sz="2000" dirty="0">
              <a:latin typeface="Century Gothic"/>
            </a:endParaRPr>
          </a:p>
          <a:p>
            <a:pPr marL="342900" indent="-342900">
              <a:buFont typeface="Calibri"/>
              <a:buChar char="-"/>
            </a:pPr>
            <a:r>
              <a:rPr lang="en-US" sz="2000" dirty="0">
                <a:latin typeface="Century Gothic"/>
              </a:rPr>
              <a:t>SST makes up the first half of </a:t>
            </a:r>
            <a:r>
              <a:rPr lang="en-US" sz="2000" b="1" dirty="0">
                <a:latin typeface="Century Gothic"/>
              </a:rPr>
              <a:t>paper two</a:t>
            </a:r>
            <a:r>
              <a:rPr lang="en-US" sz="2000" dirty="0">
                <a:latin typeface="Century Gothic"/>
              </a:rPr>
              <a:t> – it is </a:t>
            </a:r>
            <a:r>
              <a:rPr lang="en-US" sz="2000" b="1" dirty="0">
                <a:latin typeface="Century Gothic"/>
              </a:rPr>
              <a:t>45 minutes long </a:t>
            </a:r>
            <a:r>
              <a:rPr lang="en-US" sz="2000" dirty="0">
                <a:latin typeface="Century Gothic"/>
              </a:rPr>
              <a:t>and is worth </a:t>
            </a:r>
            <a:r>
              <a:rPr lang="en-US" sz="2000" b="1" dirty="0">
                <a:latin typeface="Century Gothic"/>
              </a:rPr>
              <a:t>20% of the final grade.</a:t>
            </a:r>
            <a:endParaRPr lang="en-US" sz="2000" b="1" dirty="0"/>
          </a:p>
          <a:p>
            <a:pPr marL="342900" indent="-342900">
              <a:buFont typeface="Calibri"/>
              <a:buChar char="-"/>
            </a:pPr>
            <a:endParaRPr lang="en-US" sz="2000" b="1" dirty="0">
              <a:latin typeface="Century Gothic"/>
            </a:endParaRPr>
          </a:p>
          <a:p>
            <a:pPr marL="342900" indent="-342900">
              <a:buFont typeface="Calibri"/>
              <a:buChar char="-"/>
            </a:pPr>
            <a:r>
              <a:rPr lang="en-US" sz="2000" dirty="0">
                <a:latin typeface="Century Gothic"/>
              </a:rPr>
              <a:t>In this section of the exam there will be either </a:t>
            </a:r>
            <a:r>
              <a:rPr lang="en-US" sz="2000" b="1" dirty="0">
                <a:latin typeface="Century Gothic"/>
              </a:rPr>
              <a:t>a poem that the pupils have studied from Carol Ann Duffy OR an extract from </a:t>
            </a:r>
            <a:r>
              <a:rPr lang="en-US" sz="2000" b="1" i="1" dirty="0">
                <a:latin typeface="Century Gothic"/>
              </a:rPr>
              <a:t>Sailmaker </a:t>
            </a:r>
            <a:r>
              <a:rPr lang="en-US" sz="2000" b="1" dirty="0">
                <a:latin typeface="Century Gothic"/>
              </a:rPr>
              <a:t>by Alan Spence.</a:t>
            </a:r>
            <a:br>
              <a:rPr lang="en-US" sz="2000" dirty="0">
                <a:latin typeface="Century Gothic"/>
              </a:rPr>
            </a:br>
            <a:r>
              <a:rPr lang="en-US" sz="2000" dirty="0">
                <a:latin typeface="Century Gothic"/>
              </a:rPr>
              <a:t> </a:t>
            </a:r>
          </a:p>
          <a:p>
            <a:pPr marL="342900" indent="-342900">
              <a:buFont typeface="Calibri"/>
              <a:buChar char="-"/>
            </a:pPr>
            <a:r>
              <a:rPr lang="en-US" sz="2000" dirty="0">
                <a:latin typeface="Century Gothic"/>
              </a:rPr>
              <a:t>The first 12 marks will ask questions on the text in front of you whereas the last 8 marks will ask you to compare the poem to another poem by Duffy/ extract from the play.</a:t>
            </a:r>
          </a:p>
          <a:p>
            <a:pPr marL="342900" indent="-342900">
              <a:buFont typeface="Calibri"/>
              <a:buChar char="-"/>
            </a:pPr>
            <a:endParaRPr lang="en-US" sz="2000" dirty="0">
              <a:latin typeface="Century Gothic"/>
            </a:endParaRPr>
          </a:p>
          <a:p>
            <a:pPr marL="342900" indent="-342900">
              <a:buFont typeface="Calibri"/>
              <a:buChar char="-"/>
            </a:pPr>
            <a:r>
              <a:rPr lang="en-US" sz="2000" dirty="0">
                <a:latin typeface="Century Gothic"/>
              </a:rPr>
              <a:t>The first</a:t>
            </a:r>
            <a:r>
              <a:rPr lang="en-US" sz="2000" b="1" dirty="0">
                <a:latin typeface="Century Gothic"/>
              </a:rPr>
              <a:t> 12 marks</a:t>
            </a:r>
            <a:r>
              <a:rPr lang="en-US" sz="2000" dirty="0">
                <a:latin typeface="Century Gothic"/>
              </a:rPr>
              <a:t> will be shorter questions which follow the '</a:t>
            </a:r>
            <a:r>
              <a:rPr lang="en-US" sz="2000" b="1" dirty="0">
                <a:latin typeface="Century Gothic"/>
              </a:rPr>
              <a:t>quote + explain</a:t>
            </a:r>
            <a:r>
              <a:rPr lang="en-US" sz="2000" dirty="0">
                <a:latin typeface="Century Gothic"/>
              </a:rPr>
              <a:t>' structure, whereas the last</a:t>
            </a:r>
            <a:r>
              <a:rPr lang="en-US" sz="2000" b="1" dirty="0">
                <a:latin typeface="Century Gothic"/>
              </a:rPr>
              <a:t> 8 marks</a:t>
            </a:r>
            <a:r>
              <a:rPr lang="en-US" sz="2000" dirty="0">
                <a:latin typeface="Century Gothic"/>
              </a:rPr>
              <a:t> follow a specific </a:t>
            </a:r>
            <a:r>
              <a:rPr lang="en-US" sz="2000" b="1" dirty="0">
                <a:latin typeface="Century Gothic"/>
              </a:rPr>
              <a:t>8 mark structure. </a:t>
            </a:r>
          </a:p>
        </p:txBody>
      </p:sp>
    </p:spTree>
    <p:extLst>
      <p:ext uri="{BB962C8B-B14F-4D97-AF65-F5344CB8AC3E}">
        <p14:creationId xmlns:p14="http://schemas.microsoft.com/office/powerpoint/2010/main" val="400266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573803" y="2711387"/>
            <a:ext cx="3981275" cy="2932117"/>
          </a:xfrm>
        </p:spPr>
        <p:txBody>
          <a:bodyPr anchor="ctr">
            <a:normAutofit/>
          </a:bodyPr>
          <a:lstStyle/>
          <a:p>
            <a:pPr algn="ctr"/>
            <a:r>
              <a:rPr lang="en-US" sz="3200">
                <a:solidFill>
                  <a:srgbClr val="000000"/>
                </a:solidFill>
                <a:latin typeface="Century Gothic"/>
              </a:rPr>
              <a:t> 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do they need to know and how can I help?</a:t>
            </a:r>
            <a:endParaRPr lang="en-US"/>
          </a:p>
        </p:txBody>
      </p:sp>
      <p:graphicFrame>
        <p:nvGraphicFramePr>
          <p:cNvPr id="6" name="Table 5">
            <a:extLst>
              <a:ext uri="{FF2B5EF4-FFF2-40B4-BE49-F238E27FC236}">
                <a16:creationId xmlns:a16="http://schemas.microsoft.com/office/drawing/2014/main" id="{2FA99C51-F2C6-B6BC-6F2C-20AD4A880B97}"/>
              </a:ext>
            </a:extLst>
          </p:cNvPr>
          <p:cNvGraphicFramePr>
            <a:graphicFrameLocks noGrp="1"/>
          </p:cNvGraphicFramePr>
          <p:nvPr>
            <p:extLst>
              <p:ext uri="{D42A27DB-BD31-4B8C-83A1-F6EECF244321}">
                <p14:modId xmlns:p14="http://schemas.microsoft.com/office/powerpoint/2010/main" val="2025375934"/>
              </p:ext>
            </p:extLst>
          </p:nvPr>
        </p:nvGraphicFramePr>
        <p:xfrm>
          <a:off x="775227" y="1326226"/>
          <a:ext cx="6482420" cy="5192049"/>
        </p:xfrm>
        <a:graphic>
          <a:graphicData uri="http://schemas.openxmlformats.org/drawingml/2006/table">
            <a:tbl>
              <a:tblPr firstRow="1" bandRow="1">
                <a:tableStyleId>{073A0DAA-6AF3-43AB-8588-CEC1D06C72B9}</a:tableStyleId>
              </a:tblPr>
              <a:tblGrid>
                <a:gridCol w="3241210">
                  <a:extLst>
                    <a:ext uri="{9D8B030D-6E8A-4147-A177-3AD203B41FA5}">
                      <a16:colId xmlns:a16="http://schemas.microsoft.com/office/drawing/2014/main" val="2461758144"/>
                    </a:ext>
                  </a:extLst>
                </a:gridCol>
                <a:gridCol w="3241210">
                  <a:extLst>
                    <a:ext uri="{9D8B030D-6E8A-4147-A177-3AD203B41FA5}">
                      <a16:colId xmlns:a16="http://schemas.microsoft.com/office/drawing/2014/main" val="2366717404"/>
                    </a:ext>
                  </a:extLst>
                </a:gridCol>
              </a:tblGrid>
              <a:tr h="568343">
                <a:tc>
                  <a:txBody>
                    <a:bodyPr/>
                    <a:lstStyle/>
                    <a:p>
                      <a:r>
                        <a:rPr lang="en-US" b="0">
                          <a:latin typeface="Century Gothic"/>
                        </a:rPr>
                        <a:t>What they need to know</a:t>
                      </a:r>
                    </a:p>
                  </a:txBody>
                  <a:tcPr/>
                </a:tc>
                <a:tc>
                  <a:txBody>
                    <a:bodyPr/>
                    <a:lstStyle/>
                    <a:p>
                      <a:r>
                        <a:rPr lang="en-US" b="0">
                          <a:latin typeface="Century Gothic"/>
                        </a:rPr>
                        <a:t>Suggested home support</a:t>
                      </a:r>
                    </a:p>
                  </a:txBody>
                  <a:tcPr/>
                </a:tc>
                <a:extLst>
                  <a:ext uri="{0D108BD9-81ED-4DB2-BD59-A6C34878D82A}">
                    <a16:rowId xmlns:a16="http://schemas.microsoft.com/office/drawing/2014/main" val="2903995381"/>
                  </a:ext>
                </a:extLst>
              </a:tr>
              <a:tr h="568343">
                <a:tc>
                  <a:txBody>
                    <a:bodyPr/>
                    <a:lstStyle/>
                    <a:p>
                      <a:r>
                        <a:rPr lang="en-US">
                          <a:latin typeface="Century Gothic"/>
                        </a:rPr>
                        <a:t>Quotes</a:t>
                      </a:r>
                    </a:p>
                  </a:txBody>
                  <a:tcPr/>
                </a:tc>
                <a:tc>
                  <a:txBody>
                    <a:bodyPr/>
                    <a:lstStyle/>
                    <a:p>
                      <a:r>
                        <a:rPr lang="en-US">
                          <a:latin typeface="Century Gothic"/>
                        </a:rPr>
                        <a:t>Test learner 'can you write down 5 quotes from... about...'</a:t>
                      </a:r>
                    </a:p>
                  </a:txBody>
                  <a:tcPr/>
                </a:tc>
                <a:extLst>
                  <a:ext uri="{0D108BD9-81ED-4DB2-BD59-A6C34878D82A}">
                    <a16:rowId xmlns:a16="http://schemas.microsoft.com/office/drawing/2014/main" val="1782964031"/>
                  </a:ext>
                </a:extLst>
              </a:tr>
              <a:tr h="568343">
                <a:tc>
                  <a:txBody>
                    <a:bodyPr/>
                    <a:lstStyle/>
                    <a:p>
                      <a:r>
                        <a:rPr lang="en-US">
                          <a:latin typeface="Century Gothic"/>
                        </a:rPr>
                        <a:t>Detailed annotation and analysis </a:t>
                      </a:r>
                    </a:p>
                  </a:txBody>
                  <a:tcPr/>
                </a:tc>
                <a:tc>
                  <a:txBody>
                    <a:bodyPr/>
                    <a:lstStyle/>
                    <a:p>
                      <a:r>
                        <a:rPr lang="en-US">
                          <a:latin typeface="Century Gothic"/>
                        </a:rPr>
                        <a:t>Question learner using their annotations - *read quote* - can you tell me about this?</a:t>
                      </a:r>
                    </a:p>
                  </a:txBody>
                  <a:tcPr/>
                </a:tc>
                <a:extLst>
                  <a:ext uri="{0D108BD9-81ED-4DB2-BD59-A6C34878D82A}">
                    <a16:rowId xmlns:a16="http://schemas.microsoft.com/office/drawing/2014/main" val="3049690837"/>
                  </a:ext>
                </a:extLst>
              </a:tr>
              <a:tr h="988422">
                <a:tc>
                  <a:txBody>
                    <a:bodyPr/>
                    <a:lstStyle/>
                    <a:p>
                      <a:r>
                        <a:rPr lang="en-US">
                          <a:latin typeface="Century Gothic"/>
                        </a:rPr>
                        <a:t>Detailed knowledge and understanding of the texts</a:t>
                      </a:r>
                    </a:p>
                  </a:txBody>
                  <a:tcPr/>
                </a:tc>
                <a:tc>
                  <a:txBody>
                    <a:bodyPr/>
                    <a:lstStyle/>
                    <a:p>
                      <a:r>
                        <a:rPr lang="en-US">
                          <a:latin typeface="Century Gothic"/>
                        </a:rPr>
                        <a:t>Can you tell me 5 facts about *inset character*?</a:t>
                      </a:r>
                    </a:p>
                  </a:txBody>
                  <a:tcPr/>
                </a:tc>
                <a:extLst>
                  <a:ext uri="{0D108BD9-81ED-4DB2-BD59-A6C34878D82A}">
                    <a16:rowId xmlns:a16="http://schemas.microsoft.com/office/drawing/2014/main" val="3599176187"/>
                  </a:ext>
                </a:extLst>
              </a:tr>
              <a:tr h="617764">
                <a:tc>
                  <a:txBody>
                    <a:bodyPr/>
                    <a:lstStyle/>
                    <a:p>
                      <a:r>
                        <a:rPr lang="en-US">
                          <a:latin typeface="Century Gothic"/>
                        </a:rPr>
                        <a:t>8 markers </a:t>
                      </a:r>
                      <a:endParaRPr lang="en-US" err="1">
                        <a:latin typeface="Century Gothic"/>
                      </a:endParaRPr>
                    </a:p>
                  </a:txBody>
                  <a:tcPr/>
                </a:tc>
                <a:tc>
                  <a:txBody>
                    <a:bodyPr/>
                    <a:lstStyle/>
                    <a:p>
                      <a:r>
                        <a:rPr lang="en-US">
                          <a:latin typeface="Century Gothic"/>
                        </a:rPr>
                        <a:t>Practice past 8 markers from the SQA past questions</a:t>
                      </a:r>
                    </a:p>
                  </a:txBody>
                  <a:tcPr/>
                </a:tc>
                <a:extLst>
                  <a:ext uri="{0D108BD9-81ED-4DB2-BD59-A6C34878D82A}">
                    <a16:rowId xmlns:a16="http://schemas.microsoft.com/office/drawing/2014/main" val="2686545167"/>
                  </a:ext>
                </a:extLst>
              </a:tr>
              <a:tr h="617764">
                <a:tc>
                  <a:txBody>
                    <a:bodyPr/>
                    <a:lstStyle/>
                    <a:p>
                      <a:pPr lvl="0">
                        <a:buNone/>
                      </a:pPr>
                      <a:r>
                        <a:rPr lang="en-US">
                          <a:latin typeface="Century Gothic"/>
                        </a:rPr>
                        <a:t>How to answer 8 marker</a:t>
                      </a:r>
                    </a:p>
                  </a:txBody>
                  <a:tcPr/>
                </a:tc>
                <a:tc>
                  <a:txBody>
                    <a:bodyPr/>
                    <a:lstStyle/>
                    <a:p>
                      <a:pPr lvl="0">
                        <a:buNone/>
                      </a:pPr>
                      <a:r>
                        <a:rPr lang="en-US">
                          <a:latin typeface="Century Gothic"/>
                        </a:rPr>
                        <a:t>Learn the structure</a:t>
                      </a:r>
                    </a:p>
                  </a:txBody>
                  <a:tcPr/>
                </a:tc>
                <a:extLst>
                  <a:ext uri="{0D108BD9-81ED-4DB2-BD59-A6C34878D82A}">
                    <a16:rowId xmlns:a16="http://schemas.microsoft.com/office/drawing/2014/main" val="77811733"/>
                  </a:ext>
                </a:extLst>
              </a:tr>
            </a:tbl>
          </a:graphicData>
        </a:graphic>
      </p:graphicFrame>
    </p:spTree>
    <p:extLst>
      <p:ext uri="{BB962C8B-B14F-4D97-AF65-F5344CB8AC3E}">
        <p14:creationId xmlns:p14="http://schemas.microsoft.com/office/powerpoint/2010/main" val="670708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a:t>
            </a:r>
            <a:br>
              <a:rPr lang="en-US" sz="3200">
                <a:solidFill>
                  <a:srgbClr val="000000"/>
                </a:solidFill>
                <a:latin typeface="Century Gothic"/>
              </a:rPr>
            </a:br>
            <a:r>
              <a:rPr lang="en-US" sz="3200">
                <a:solidFill>
                  <a:srgbClr val="000000"/>
                </a:solidFill>
                <a:latin typeface="Century Gothic"/>
              </a:rPr>
              <a:t> 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pic>
        <p:nvPicPr>
          <p:cNvPr id="4" name="Picture 3" descr="A white circle with black text&#10;&#10;Description automatically generated">
            <a:extLst>
              <a:ext uri="{FF2B5EF4-FFF2-40B4-BE49-F238E27FC236}">
                <a16:creationId xmlns:a16="http://schemas.microsoft.com/office/drawing/2014/main" id="{3CDBF65B-D5F0-B142-3E24-CEB898ABA279}"/>
              </a:ext>
            </a:extLst>
          </p:cNvPr>
          <p:cNvPicPr>
            <a:picLocks noChangeAspect="1"/>
          </p:cNvPicPr>
          <p:nvPr/>
        </p:nvPicPr>
        <p:blipFill>
          <a:blip r:embed="rId2"/>
          <a:stretch>
            <a:fillRect/>
          </a:stretch>
        </p:blipFill>
        <p:spPr>
          <a:xfrm>
            <a:off x="4331988" y="3879281"/>
            <a:ext cx="2924175" cy="2981325"/>
          </a:xfrm>
          <a:prstGeom prst="rect">
            <a:avLst/>
          </a:prstGeom>
        </p:spPr>
      </p:pic>
    </p:spTree>
    <p:extLst>
      <p:ext uri="{BB962C8B-B14F-4D97-AF65-F5344CB8AC3E}">
        <p14:creationId xmlns:p14="http://schemas.microsoft.com/office/powerpoint/2010/main" val="831000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754617" y="2711387"/>
            <a:ext cx="3981275" cy="2932117"/>
          </a:xfrm>
        </p:spPr>
        <p:txBody>
          <a:bodyPr anchor="ctr">
            <a:normAutofit/>
          </a:bodyPr>
          <a:lstStyle/>
          <a:p>
            <a:pPr algn="ctr"/>
            <a:r>
              <a:rPr lang="en-US" sz="3200">
                <a:solidFill>
                  <a:srgbClr val="000000"/>
                </a:solidFill>
                <a:latin typeface="Century Gothic"/>
              </a:rPr>
              <a:t> 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is critical essay?</a:t>
            </a:r>
          </a:p>
        </p:txBody>
      </p:sp>
      <p:sp>
        <p:nvSpPr>
          <p:cNvPr id="4" name="TextBox 3">
            <a:extLst>
              <a:ext uri="{FF2B5EF4-FFF2-40B4-BE49-F238E27FC236}">
                <a16:creationId xmlns:a16="http://schemas.microsoft.com/office/drawing/2014/main" id="{0D8AC400-58D1-832B-4E48-ECD6A94D71D9}"/>
              </a:ext>
            </a:extLst>
          </p:cNvPr>
          <p:cNvSpPr txBox="1"/>
          <p:nvPr/>
        </p:nvSpPr>
        <p:spPr>
          <a:xfrm>
            <a:off x="456108" y="1305587"/>
            <a:ext cx="7122287" cy="5324535"/>
          </a:xfrm>
          <a:prstGeom prst="rect">
            <a:avLst/>
          </a:prstGeom>
          <a:solidFill>
            <a:srgbClr val="A3BFD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Calibri"/>
              <a:buChar char="-"/>
            </a:pPr>
            <a:r>
              <a:rPr lang="en-US" sz="2000">
                <a:latin typeface="Century Gothic"/>
              </a:rPr>
              <a:t>The critical essay section asks the pupils to write an essay on the text they have studied. Critical essay makes up the second half of </a:t>
            </a:r>
            <a:r>
              <a:rPr lang="en-US" sz="2000" b="1">
                <a:latin typeface="Century Gothic"/>
              </a:rPr>
              <a:t>paper two</a:t>
            </a:r>
            <a:r>
              <a:rPr lang="en-US" sz="2000">
                <a:latin typeface="Century Gothic"/>
              </a:rPr>
              <a:t> – it is </a:t>
            </a:r>
            <a:r>
              <a:rPr lang="en-US" sz="2000" b="1">
                <a:latin typeface="Century Gothic"/>
              </a:rPr>
              <a:t>45 minutes long </a:t>
            </a:r>
            <a:r>
              <a:rPr lang="en-US" sz="2000">
                <a:latin typeface="Century Gothic"/>
              </a:rPr>
              <a:t>and is worth </a:t>
            </a:r>
            <a:r>
              <a:rPr lang="en-US" sz="2000" b="1">
                <a:latin typeface="Century Gothic"/>
              </a:rPr>
              <a:t>20% of the final grade.</a:t>
            </a:r>
            <a:endParaRPr lang="en-US" sz="2000" b="1"/>
          </a:p>
          <a:p>
            <a:pPr marL="342900" indent="-342900">
              <a:buFont typeface="Calibri"/>
              <a:buChar char="-"/>
            </a:pPr>
            <a:endParaRPr lang="en-US" sz="2000" b="1">
              <a:latin typeface="Century Gothic"/>
            </a:endParaRPr>
          </a:p>
          <a:p>
            <a:pPr marL="342900" indent="-342900">
              <a:buFont typeface="Calibri"/>
              <a:buChar char="-"/>
            </a:pPr>
            <a:r>
              <a:rPr lang="en-US" sz="2000">
                <a:latin typeface="Century Gothic"/>
              </a:rPr>
              <a:t>In this section of the exam there will be a list of exam questions split into categories (</a:t>
            </a:r>
            <a:r>
              <a:rPr lang="en-US" sz="2000" b="1">
                <a:latin typeface="Century Gothic"/>
              </a:rPr>
              <a:t>prose</a:t>
            </a:r>
            <a:r>
              <a:rPr lang="en-US" sz="2000">
                <a:latin typeface="Century Gothic"/>
              </a:rPr>
              <a:t>, drama, poetry </a:t>
            </a:r>
            <a:r>
              <a:rPr lang="en-US" sz="2000" err="1">
                <a:latin typeface="Century Gothic"/>
              </a:rPr>
              <a:t>etc</a:t>
            </a:r>
            <a:r>
              <a:rPr lang="en-US" sz="2000">
                <a:latin typeface="Century Gothic"/>
              </a:rPr>
              <a:t>) in each section there is a choice of two exam questions. </a:t>
            </a:r>
          </a:p>
          <a:p>
            <a:pPr marL="342900" indent="-342900">
              <a:buFont typeface="Calibri"/>
              <a:buChar char="-"/>
            </a:pPr>
            <a:endParaRPr lang="en-US" sz="2000">
              <a:latin typeface="Century Gothic"/>
            </a:endParaRPr>
          </a:p>
          <a:p>
            <a:pPr marL="342900" indent="-342900">
              <a:buFont typeface="Calibri"/>
              <a:buChar char="-"/>
            </a:pPr>
            <a:r>
              <a:rPr lang="en-US" sz="2000">
                <a:latin typeface="Century Gothic"/>
              </a:rPr>
              <a:t>The pupil will only answer </a:t>
            </a:r>
            <a:r>
              <a:rPr lang="en-US" sz="2000" b="1">
                <a:latin typeface="Century Gothic"/>
              </a:rPr>
              <a:t>one question from the section they have been studying</a:t>
            </a:r>
            <a:r>
              <a:rPr lang="en-US" sz="2000">
                <a:latin typeface="Century Gothic"/>
              </a:rPr>
              <a:t>. </a:t>
            </a:r>
          </a:p>
          <a:p>
            <a:pPr marL="342900" indent="-342900">
              <a:buFont typeface="Calibri"/>
              <a:buChar char="-"/>
            </a:pPr>
            <a:endParaRPr lang="en-US" sz="2000">
              <a:latin typeface="Century Gothic"/>
            </a:endParaRPr>
          </a:p>
          <a:p>
            <a:pPr marL="342900" indent="-342900">
              <a:buFont typeface="Calibri"/>
              <a:buChar char="-"/>
            </a:pPr>
            <a:r>
              <a:rPr lang="en-US" sz="2000">
                <a:latin typeface="Century Gothic"/>
              </a:rPr>
              <a:t>The pupil will then write a critical essay (</a:t>
            </a:r>
            <a:r>
              <a:rPr lang="en-US" sz="2000" b="1">
                <a:latin typeface="Century Gothic"/>
              </a:rPr>
              <a:t>introduction, 4 PEEL paragraphs and a conclusion</a:t>
            </a:r>
            <a:r>
              <a:rPr lang="en-US" sz="2000">
                <a:latin typeface="Century Gothic"/>
              </a:rPr>
              <a:t>) answering the question and discussing techniques such as</a:t>
            </a:r>
            <a:r>
              <a:rPr lang="en-US" sz="2000" b="1">
                <a:latin typeface="Century Gothic"/>
              </a:rPr>
              <a:t> language devices, themes, </a:t>
            </a:r>
            <a:r>
              <a:rPr lang="en-US" sz="2000" b="1" err="1">
                <a:latin typeface="Century Gothic"/>
              </a:rPr>
              <a:t>characterisation</a:t>
            </a:r>
            <a:r>
              <a:rPr lang="en-US" sz="2000">
                <a:latin typeface="Century Gothic"/>
              </a:rPr>
              <a:t> etc.</a:t>
            </a:r>
          </a:p>
        </p:txBody>
      </p:sp>
    </p:spTree>
    <p:extLst>
      <p:ext uri="{BB962C8B-B14F-4D97-AF65-F5344CB8AC3E}">
        <p14:creationId xmlns:p14="http://schemas.microsoft.com/office/powerpoint/2010/main" val="24066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754617" y="2711387"/>
            <a:ext cx="3981275" cy="2932117"/>
          </a:xfrm>
        </p:spPr>
        <p:txBody>
          <a:bodyPr anchor="ctr">
            <a:normAutofit/>
          </a:bodyPr>
          <a:lstStyle/>
          <a:p>
            <a:pPr algn="ctr"/>
            <a:r>
              <a:rPr lang="en-US" sz="3200">
                <a:solidFill>
                  <a:srgbClr val="000000"/>
                </a:solidFill>
                <a:latin typeface="Century Gothic"/>
              </a:rPr>
              <a:t> 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do they need to know and how can I help?</a:t>
            </a:r>
            <a:endParaRPr lang="en-US"/>
          </a:p>
        </p:txBody>
      </p:sp>
      <p:graphicFrame>
        <p:nvGraphicFramePr>
          <p:cNvPr id="4" name="Table 3">
            <a:extLst>
              <a:ext uri="{FF2B5EF4-FFF2-40B4-BE49-F238E27FC236}">
                <a16:creationId xmlns:a16="http://schemas.microsoft.com/office/drawing/2014/main" id="{F0A9D8BF-4B2C-E636-4B77-597B721A81C5}"/>
              </a:ext>
            </a:extLst>
          </p:cNvPr>
          <p:cNvGraphicFramePr>
            <a:graphicFrameLocks noGrp="1"/>
          </p:cNvGraphicFramePr>
          <p:nvPr>
            <p:extLst>
              <p:ext uri="{D42A27DB-BD31-4B8C-83A1-F6EECF244321}">
                <p14:modId xmlns:p14="http://schemas.microsoft.com/office/powerpoint/2010/main" val="3275591366"/>
              </p:ext>
            </p:extLst>
          </p:nvPr>
        </p:nvGraphicFramePr>
        <p:xfrm>
          <a:off x="559565" y="1225584"/>
          <a:ext cx="6725623" cy="5303520"/>
        </p:xfrm>
        <a:graphic>
          <a:graphicData uri="http://schemas.openxmlformats.org/drawingml/2006/table">
            <a:tbl>
              <a:tblPr firstRow="1" bandRow="1">
                <a:tableStyleId>{073A0DAA-6AF3-43AB-8588-CEC1D06C72B9}</a:tableStyleId>
              </a:tblPr>
              <a:tblGrid>
                <a:gridCol w="2853446">
                  <a:extLst>
                    <a:ext uri="{9D8B030D-6E8A-4147-A177-3AD203B41FA5}">
                      <a16:colId xmlns:a16="http://schemas.microsoft.com/office/drawing/2014/main" val="2461758144"/>
                    </a:ext>
                  </a:extLst>
                </a:gridCol>
                <a:gridCol w="3872177">
                  <a:extLst>
                    <a:ext uri="{9D8B030D-6E8A-4147-A177-3AD203B41FA5}">
                      <a16:colId xmlns:a16="http://schemas.microsoft.com/office/drawing/2014/main" val="2366717404"/>
                    </a:ext>
                  </a:extLst>
                </a:gridCol>
              </a:tblGrid>
              <a:tr h="568343">
                <a:tc>
                  <a:txBody>
                    <a:bodyPr/>
                    <a:lstStyle/>
                    <a:p>
                      <a:r>
                        <a:rPr lang="en-US" b="0">
                          <a:latin typeface="Century Gothic"/>
                        </a:rPr>
                        <a:t>What they need to know</a:t>
                      </a:r>
                    </a:p>
                  </a:txBody>
                  <a:tcPr/>
                </a:tc>
                <a:tc>
                  <a:txBody>
                    <a:bodyPr/>
                    <a:lstStyle/>
                    <a:p>
                      <a:r>
                        <a:rPr lang="en-US" b="0">
                          <a:latin typeface="Century Gothic"/>
                        </a:rPr>
                        <a:t>Suggested home support</a:t>
                      </a:r>
                    </a:p>
                  </a:txBody>
                  <a:tcPr/>
                </a:tc>
                <a:extLst>
                  <a:ext uri="{0D108BD9-81ED-4DB2-BD59-A6C34878D82A}">
                    <a16:rowId xmlns:a16="http://schemas.microsoft.com/office/drawing/2014/main" val="2903995381"/>
                  </a:ext>
                </a:extLst>
              </a:tr>
              <a:tr h="568343">
                <a:tc>
                  <a:txBody>
                    <a:bodyPr/>
                    <a:lstStyle/>
                    <a:p>
                      <a:r>
                        <a:rPr lang="en-US">
                          <a:latin typeface="Century Gothic"/>
                        </a:rPr>
                        <a:t>How to write an introduction</a:t>
                      </a:r>
                    </a:p>
                  </a:txBody>
                  <a:tcPr/>
                </a:tc>
                <a:tc>
                  <a:txBody>
                    <a:bodyPr/>
                    <a:lstStyle/>
                    <a:p>
                      <a:pPr marL="285750" indent="-285750">
                        <a:buFont typeface="Arial"/>
                        <a:buChar char="•"/>
                      </a:pPr>
                      <a:r>
                        <a:rPr lang="en-US">
                          <a:latin typeface="Century Gothic"/>
                        </a:rPr>
                        <a:t>Practice writing timed introductions (TARTS)</a:t>
                      </a:r>
                    </a:p>
                  </a:txBody>
                  <a:tcPr/>
                </a:tc>
                <a:extLst>
                  <a:ext uri="{0D108BD9-81ED-4DB2-BD59-A6C34878D82A}">
                    <a16:rowId xmlns:a16="http://schemas.microsoft.com/office/drawing/2014/main" val="1782964031"/>
                  </a:ext>
                </a:extLst>
              </a:tr>
              <a:tr h="568343">
                <a:tc>
                  <a:txBody>
                    <a:bodyPr/>
                    <a:lstStyle/>
                    <a:p>
                      <a:pPr marL="0" indent="0">
                        <a:buNone/>
                      </a:pPr>
                      <a:r>
                        <a:rPr lang="en-US">
                          <a:latin typeface="Century Gothic"/>
                        </a:rPr>
                        <a:t>Detailed annotation and analysis (PEEL paragraphs)</a:t>
                      </a:r>
                    </a:p>
                  </a:txBody>
                  <a:tcPr/>
                </a:tc>
                <a:tc>
                  <a:txBody>
                    <a:bodyPr/>
                    <a:lstStyle/>
                    <a:p>
                      <a:pPr marL="285750" indent="-285750">
                        <a:buFont typeface="Arial"/>
                        <a:buChar char="•"/>
                      </a:pPr>
                      <a:r>
                        <a:rPr lang="en-US">
                          <a:latin typeface="Century Gothic"/>
                        </a:rPr>
                        <a:t>*read quote* - can you tell me about this?</a:t>
                      </a:r>
                    </a:p>
                    <a:p>
                      <a:pPr marL="285750" lvl="0" indent="-285750">
                        <a:buFont typeface="Arial"/>
                        <a:buChar char="•"/>
                      </a:pPr>
                      <a:r>
                        <a:rPr lang="en-US">
                          <a:latin typeface="Century Gothic"/>
                        </a:rPr>
                        <a:t>Practice timed PEELs</a:t>
                      </a:r>
                    </a:p>
                  </a:txBody>
                  <a:tcPr/>
                </a:tc>
                <a:extLst>
                  <a:ext uri="{0D108BD9-81ED-4DB2-BD59-A6C34878D82A}">
                    <a16:rowId xmlns:a16="http://schemas.microsoft.com/office/drawing/2014/main" val="3049690837"/>
                  </a:ext>
                </a:extLst>
              </a:tr>
              <a:tr h="988422">
                <a:tc>
                  <a:txBody>
                    <a:bodyPr/>
                    <a:lstStyle/>
                    <a:p>
                      <a:r>
                        <a:rPr lang="en-US">
                          <a:latin typeface="Century Gothic"/>
                        </a:rPr>
                        <a:t>Detailed knowledge and understanding of the texts (plot, setting, character, theme)</a:t>
                      </a:r>
                    </a:p>
                  </a:txBody>
                  <a:tcPr/>
                </a:tc>
                <a:tc>
                  <a:txBody>
                    <a:bodyPr/>
                    <a:lstStyle/>
                    <a:p>
                      <a:pPr marL="285750" lvl="0" indent="-285750">
                        <a:buFont typeface="Arial"/>
                        <a:buChar char="•"/>
                      </a:pPr>
                      <a:r>
                        <a:rPr lang="en-US" sz="1800" b="0" i="0" u="none" strike="noStrike" noProof="0">
                          <a:solidFill>
                            <a:srgbClr val="000000"/>
                          </a:solidFill>
                          <a:latin typeface="Century Gothic"/>
                        </a:rPr>
                        <a:t>Can you tell me 5 facts about *inset theme*?</a:t>
                      </a:r>
                    </a:p>
                    <a:p>
                      <a:pPr marL="285750" lvl="0" indent="-285750">
                        <a:buFont typeface="Arial"/>
                        <a:buChar char="•"/>
                      </a:pPr>
                      <a:r>
                        <a:rPr lang="en-US" sz="1800" b="0" i="0" u="none" strike="noStrike" noProof="0">
                          <a:solidFill>
                            <a:srgbClr val="000000"/>
                          </a:solidFill>
                          <a:latin typeface="Century Gothic"/>
                        </a:rPr>
                        <a:t>Can you tell me 5 ways the theme is explored?</a:t>
                      </a:r>
                    </a:p>
                  </a:txBody>
                  <a:tcPr/>
                </a:tc>
                <a:extLst>
                  <a:ext uri="{0D108BD9-81ED-4DB2-BD59-A6C34878D82A}">
                    <a16:rowId xmlns:a16="http://schemas.microsoft.com/office/drawing/2014/main" val="3599176187"/>
                  </a:ext>
                </a:extLst>
              </a:tr>
              <a:tr h="617764">
                <a:tc>
                  <a:txBody>
                    <a:bodyPr/>
                    <a:lstStyle/>
                    <a:p>
                      <a:r>
                        <a:rPr lang="en-US">
                          <a:latin typeface="Century Gothic"/>
                        </a:rPr>
                        <a:t>How to write essays with a time constraint </a:t>
                      </a:r>
                      <a:endParaRPr lang="en-US" err="1">
                        <a:latin typeface="Century Gothic"/>
                      </a:endParaRPr>
                    </a:p>
                  </a:txBody>
                  <a:tcPr/>
                </a:tc>
                <a:tc>
                  <a:txBody>
                    <a:bodyPr/>
                    <a:lstStyle/>
                    <a:p>
                      <a:pPr marL="285750" indent="-285750">
                        <a:buFont typeface="Arial"/>
                        <a:buChar char="•"/>
                      </a:pPr>
                      <a:r>
                        <a:rPr lang="en-US">
                          <a:latin typeface="Century Gothic"/>
                        </a:rPr>
                        <a:t>Practice past essay questions from the SQA, time yourself.</a:t>
                      </a:r>
                    </a:p>
                  </a:txBody>
                  <a:tcPr/>
                </a:tc>
                <a:extLst>
                  <a:ext uri="{0D108BD9-81ED-4DB2-BD59-A6C34878D82A}">
                    <a16:rowId xmlns:a16="http://schemas.microsoft.com/office/drawing/2014/main" val="2686545167"/>
                  </a:ext>
                </a:extLst>
              </a:tr>
              <a:tr h="617764">
                <a:tc>
                  <a:txBody>
                    <a:bodyPr/>
                    <a:lstStyle/>
                    <a:p>
                      <a:pPr lvl="0">
                        <a:buNone/>
                      </a:pPr>
                      <a:r>
                        <a:rPr lang="en-US">
                          <a:latin typeface="Century Gothic"/>
                        </a:rPr>
                        <a:t>How to answer questions</a:t>
                      </a:r>
                    </a:p>
                  </a:txBody>
                  <a:tcPr/>
                </a:tc>
                <a:tc>
                  <a:txBody>
                    <a:bodyPr/>
                    <a:lstStyle/>
                    <a:p>
                      <a:pPr marL="285750" lvl="0" indent="-285750">
                        <a:buFont typeface="Arial"/>
                        <a:buChar char="•"/>
                      </a:pPr>
                      <a:r>
                        <a:rPr lang="en-US">
                          <a:latin typeface="Century Gothic"/>
                        </a:rPr>
                        <a:t>Create different essay plans</a:t>
                      </a:r>
                    </a:p>
                  </a:txBody>
                  <a:tcPr/>
                </a:tc>
                <a:extLst>
                  <a:ext uri="{0D108BD9-81ED-4DB2-BD59-A6C34878D82A}">
                    <a16:rowId xmlns:a16="http://schemas.microsoft.com/office/drawing/2014/main" val="77811733"/>
                  </a:ext>
                </a:extLst>
              </a:tr>
              <a:tr h="617763">
                <a:tc>
                  <a:txBody>
                    <a:bodyPr/>
                    <a:lstStyle/>
                    <a:p>
                      <a:pPr lvl="0">
                        <a:buNone/>
                      </a:pPr>
                      <a:r>
                        <a:rPr lang="en-US">
                          <a:latin typeface="Century Gothic"/>
                        </a:rPr>
                        <a:t>Quotes</a:t>
                      </a:r>
                      <a:endParaRPr lang="en-US"/>
                    </a:p>
                  </a:txBody>
                  <a:tcPr/>
                </a:tc>
                <a:tc>
                  <a:txBody>
                    <a:bodyPr/>
                    <a:lstStyle/>
                    <a:p>
                      <a:pPr marL="285750" lvl="0" indent="-285750">
                        <a:buFont typeface="Arial"/>
                        <a:buChar char="•"/>
                      </a:pPr>
                      <a:r>
                        <a:rPr lang="en-US">
                          <a:latin typeface="Century Gothic"/>
                        </a:rPr>
                        <a:t>Test learner 'can you write down 5 quotes from... about...'</a:t>
                      </a:r>
                      <a:endParaRPr lang="en-US"/>
                    </a:p>
                  </a:txBody>
                  <a:tcPr/>
                </a:tc>
                <a:extLst>
                  <a:ext uri="{0D108BD9-81ED-4DB2-BD59-A6C34878D82A}">
                    <a16:rowId xmlns:a16="http://schemas.microsoft.com/office/drawing/2014/main" val="2217889194"/>
                  </a:ext>
                </a:extLst>
              </a:tr>
            </a:tbl>
          </a:graphicData>
        </a:graphic>
      </p:graphicFrame>
    </p:spTree>
    <p:extLst>
      <p:ext uri="{BB962C8B-B14F-4D97-AF65-F5344CB8AC3E}">
        <p14:creationId xmlns:p14="http://schemas.microsoft.com/office/powerpoint/2010/main" val="407503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0F5A7-3393-E4B7-EB8C-CDC5C83D60A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6EAD55-AFF0-2B94-B62A-2D91E62D0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0CBCF72-5939-8904-8AA5-0E9D743BA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342C04-C9D3-4A89-62F2-BB58EEEA04E8}"/>
              </a:ext>
            </a:extLst>
          </p:cNvPr>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F5D809F5-DCD7-48D7-02D7-2C4CB7346A5A}"/>
              </a:ext>
            </a:extLst>
          </p:cNvPr>
          <p:cNvSpPr txBox="1"/>
          <p:nvPr/>
        </p:nvSpPr>
        <p:spPr>
          <a:xfrm>
            <a:off x="-2448" y="428568"/>
            <a:ext cx="12195976" cy="1077218"/>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Century Gothic"/>
              </a:rPr>
              <a:t>Before we look at coursework, here are some key assessment dates for the diary:</a:t>
            </a:r>
          </a:p>
        </p:txBody>
      </p:sp>
      <p:graphicFrame>
        <p:nvGraphicFramePr>
          <p:cNvPr id="3" name="Table 2">
            <a:extLst>
              <a:ext uri="{FF2B5EF4-FFF2-40B4-BE49-F238E27FC236}">
                <a16:creationId xmlns:a16="http://schemas.microsoft.com/office/drawing/2014/main" id="{C73F4722-06D1-C4FD-3555-7C76B13D5070}"/>
              </a:ext>
            </a:extLst>
          </p:cNvPr>
          <p:cNvGraphicFramePr>
            <a:graphicFrameLocks noGrp="1"/>
          </p:cNvGraphicFramePr>
          <p:nvPr>
            <p:extLst>
              <p:ext uri="{D42A27DB-BD31-4B8C-83A1-F6EECF244321}">
                <p14:modId xmlns:p14="http://schemas.microsoft.com/office/powerpoint/2010/main" val="1925769381"/>
              </p:ext>
            </p:extLst>
          </p:nvPr>
        </p:nvGraphicFramePr>
        <p:xfrm>
          <a:off x="0" y="1505786"/>
          <a:ext cx="12191999" cy="5320419"/>
        </p:xfrm>
        <a:graphic>
          <a:graphicData uri="http://schemas.openxmlformats.org/drawingml/2006/table">
            <a:tbl>
              <a:tblPr firstRow="1" bandRow="1">
                <a:tableStyleId>{93296810-A885-4BE3-A3E7-6D5BEEA58F35}</a:tableStyleId>
              </a:tblPr>
              <a:tblGrid>
                <a:gridCol w="4539365">
                  <a:extLst>
                    <a:ext uri="{9D8B030D-6E8A-4147-A177-3AD203B41FA5}">
                      <a16:colId xmlns:a16="http://schemas.microsoft.com/office/drawing/2014/main" val="3229745940"/>
                    </a:ext>
                  </a:extLst>
                </a:gridCol>
                <a:gridCol w="7652634">
                  <a:extLst>
                    <a:ext uri="{9D8B030D-6E8A-4147-A177-3AD203B41FA5}">
                      <a16:colId xmlns:a16="http://schemas.microsoft.com/office/drawing/2014/main" val="1820318830"/>
                    </a:ext>
                  </a:extLst>
                </a:gridCol>
              </a:tblGrid>
              <a:tr h="430799">
                <a:tc>
                  <a:txBody>
                    <a:bodyPr/>
                    <a:lstStyle/>
                    <a:p>
                      <a:r>
                        <a:rPr lang="en-GB"/>
                        <a:t>Time-scale</a:t>
                      </a:r>
                    </a:p>
                  </a:txBody>
                  <a:tcPr/>
                </a:tc>
                <a:tc>
                  <a:txBody>
                    <a:bodyPr/>
                    <a:lstStyle/>
                    <a:p>
                      <a:r>
                        <a:rPr lang="en-GB"/>
                        <a:t>Assessment/ KEY DATE 2026-2027</a:t>
                      </a:r>
                    </a:p>
                  </a:txBody>
                  <a:tcPr/>
                </a:tc>
                <a:extLst>
                  <a:ext uri="{0D108BD9-81ED-4DB2-BD59-A6C34878D82A}">
                    <a16:rowId xmlns:a16="http://schemas.microsoft.com/office/drawing/2014/main" val="4002173571"/>
                  </a:ext>
                </a:extLst>
              </a:tr>
              <a:tr h="1062245">
                <a:tc>
                  <a:txBody>
                    <a:bodyPr/>
                    <a:lstStyle/>
                    <a:p>
                      <a:pPr algn="ctr"/>
                      <a:r>
                        <a:rPr lang="en-GB" sz="2400" b="1">
                          <a:latin typeface="Century Gothic"/>
                        </a:rPr>
                        <a:t>During October</a:t>
                      </a:r>
                      <a:endParaRPr lang="en-US"/>
                    </a:p>
                  </a:txBody>
                  <a:tcPr anchor="ctr"/>
                </a:tc>
                <a:tc>
                  <a:txBody>
                    <a:bodyPr/>
                    <a:lstStyle/>
                    <a:p>
                      <a:r>
                        <a:rPr lang="en-GB" sz="2400">
                          <a:latin typeface="Century Gothic" panose="020B0502020202020204" pitchFamily="34" charset="0"/>
                        </a:rPr>
                        <a:t>Folio write-up</a:t>
                      </a:r>
                    </a:p>
                  </a:txBody>
                  <a:tcPr/>
                </a:tc>
                <a:extLst>
                  <a:ext uri="{0D108BD9-81ED-4DB2-BD59-A6C34878D82A}">
                    <a16:rowId xmlns:a16="http://schemas.microsoft.com/office/drawing/2014/main" val="2772162684"/>
                  </a:ext>
                </a:extLst>
              </a:tr>
              <a:tr h="743572">
                <a:tc>
                  <a:txBody>
                    <a:bodyPr/>
                    <a:lstStyle/>
                    <a:p>
                      <a:pPr algn="ctr"/>
                      <a:r>
                        <a:rPr lang="en-GB" sz="2400" b="1">
                          <a:latin typeface="Century Gothic" panose="020B0502020202020204" pitchFamily="34" charset="0"/>
                        </a:rPr>
                        <a:t>W/C 23</a:t>
                      </a:r>
                      <a:r>
                        <a:rPr lang="en-GB" sz="2400" b="1" baseline="30000">
                          <a:latin typeface="Century Gothic" panose="020B0502020202020204" pitchFamily="34" charset="0"/>
                        </a:rPr>
                        <a:t>rd</a:t>
                      </a:r>
                      <a:r>
                        <a:rPr lang="en-GB" sz="2400" b="1">
                          <a:latin typeface="Century Gothic" panose="020B0502020202020204" pitchFamily="34" charset="0"/>
                        </a:rPr>
                        <a:t>  Nov</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latin typeface="Century Gothic" panose="020B0502020202020204" pitchFamily="34" charset="0"/>
                        </a:rPr>
                        <a:t>English formal assessment (RUAE and TA only)- </a:t>
                      </a:r>
                    </a:p>
                  </a:txBody>
                  <a:tcPr/>
                </a:tc>
                <a:extLst>
                  <a:ext uri="{0D108BD9-81ED-4DB2-BD59-A6C34878D82A}">
                    <a16:rowId xmlns:a16="http://schemas.microsoft.com/office/drawing/2014/main" val="3586126755"/>
                  </a:ext>
                </a:extLst>
              </a:tr>
              <a:tr h="841037">
                <a:tc>
                  <a:txBody>
                    <a:bodyPr/>
                    <a:lstStyle/>
                    <a:p>
                      <a:pPr algn="ctr"/>
                      <a:r>
                        <a:rPr lang="en-GB" sz="2400" b="0">
                          <a:latin typeface="Century Gothic" panose="020B0502020202020204" pitchFamily="34" charset="0"/>
                        </a:rPr>
                        <a:t>After prelims </a:t>
                      </a:r>
                      <a:r>
                        <a:rPr lang="en-GB" sz="2000" b="0">
                          <a:latin typeface="Century Gothic" panose="020B0502020202020204" pitchFamily="34" charset="0"/>
                        </a:rPr>
                        <a:t>(Exact date TBC)</a:t>
                      </a:r>
                      <a:endParaRPr lang="en-GB" sz="24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a:latin typeface="Century Gothic" panose="020B0502020202020204" pitchFamily="34" charset="0"/>
                        </a:rPr>
                        <a:t>Marked folios returned to pupils for revision</a:t>
                      </a:r>
                    </a:p>
                  </a:txBody>
                  <a:tcPr/>
                </a:tc>
                <a:extLst>
                  <a:ext uri="{0D108BD9-81ED-4DB2-BD59-A6C34878D82A}">
                    <a16:rowId xmlns:a16="http://schemas.microsoft.com/office/drawing/2014/main" val="3300486557"/>
                  </a:ext>
                </a:extLst>
              </a:tr>
              <a:tr h="84103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kern="1200">
                          <a:solidFill>
                            <a:schemeClr val="dk1"/>
                          </a:solidFill>
                          <a:effectLst/>
                          <a:latin typeface="Century Gothic" panose="020B0502020202020204" pitchFamily="34" charset="0"/>
                          <a:ea typeface="+mn-ea"/>
                          <a:cs typeface="+mn-cs"/>
                        </a:rPr>
                        <a:t>Tuesday 26</a:t>
                      </a:r>
                      <a:r>
                        <a:rPr lang="en-GB" sz="2400" b="1" kern="1200" baseline="30000">
                          <a:solidFill>
                            <a:schemeClr val="dk1"/>
                          </a:solidFill>
                          <a:effectLst/>
                          <a:latin typeface="Century Gothic" panose="020B0502020202020204" pitchFamily="34" charset="0"/>
                          <a:ea typeface="+mn-ea"/>
                          <a:cs typeface="+mn-cs"/>
                        </a:rPr>
                        <a:t>th</a:t>
                      </a:r>
                      <a:r>
                        <a:rPr lang="en-GB" sz="2400" b="1" kern="1200">
                          <a:solidFill>
                            <a:schemeClr val="dk1"/>
                          </a:solidFill>
                          <a:effectLst/>
                          <a:latin typeface="Century Gothic" panose="020B0502020202020204" pitchFamily="34" charset="0"/>
                          <a:ea typeface="+mn-ea"/>
                          <a:cs typeface="+mn-cs"/>
                        </a:rPr>
                        <a:t> January</a:t>
                      </a:r>
                      <a:endParaRPr lang="en-US" sz="2400" b="1">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kern="1200">
                          <a:solidFill>
                            <a:schemeClr val="dk1"/>
                          </a:solidFill>
                          <a:effectLst/>
                          <a:latin typeface="Century Gothic" panose="020B0502020202020204" pitchFamily="34" charset="0"/>
                          <a:ea typeface="+mn-ea"/>
                          <a:cs typeface="+mn-cs"/>
                        </a:rPr>
                        <a:t>Critical Essay formal Assessment</a:t>
                      </a:r>
                      <a:endParaRPr lang="en-GB" sz="2400" b="1">
                        <a:latin typeface="Century Gothic" panose="020B0502020202020204" pitchFamily="34" charset="0"/>
                      </a:endParaRPr>
                    </a:p>
                    <a:p>
                      <a:endParaRPr lang="en-GB" sz="2400">
                        <a:latin typeface="Century Gothic" panose="020B0502020202020204" pitchFamily="34" charset="0"/>
                      </a:endParaRPr>
                    </a:p>
                  </a:txBody>
                  <a:tcPr/>
                </a:tc>
                <a:extLst>
                  <a:ext uri="{0D108BD9-81ED-4DB2-BD59-A6C34878D82A}">
                    <a16:rowId xmlns:a16="http://schemas.microsoft.com/office/drawing/2014/main" val="3069388166"/>
                  </a:ext>
                </a:extLst>
              </a:tr>
              <a:tr h="467243">
                <a:tc>
                  <a:txBody>
                    <a:bodyPr/>
                    <a:lstStyle/>
                    <a:p>
                      <a:pPr algn="ctr"/>
                      <a:r>
                        <a:rPr lang="en-GB" sz="2400" b="1">
                          <a:latin typeface="Century Gothic" panose="020B0502020202020204" pitchFamily="34" charset="0"/>
                        </a:rPr>
                        <a:t>W/C 22</a:t>
                      </a:r>
                      <a:r>
                        <a:rPr lang="en-GB" sz="2400" b="1" baseline="30000">
                          <a:latin typeface="Century Gothic" panose="020B0502020202020204" pitchFamily="34" charset="0"/>
                        </a:rPr>
                        <a:t>nd</a:t>
                      </a:r>
                      <a:r>
                        <a:rPr lang="en-GB" sz="2400" b="1">
                          <a:latin typeface="Century Gothic" panose="020B0502020202020204" pitchFamily="34" charset="0"/>
                        </a:rPr>
                        <a:t> February</a:t>
                      </a:r>
                    </a:p>
                  </a:txBody>
                  <a:tcPr anchor="ctr"/>
                </a:tc>
                <a:tc>
                  <a:txBody>
                    <a:bodyPr/>
                    <a:lstStyle/>
                    <a:p>
                      <a:r>
                        <a:rPr lang="en-GB" sz="2400">
                          <a:latin typeface="Century Gothic" panose="020B0502020202020204" pitchFamily="34" charset="0"/>
                        </a:rPr>
                        <a:t>Textual Analysis Class Assessment</a:t>
                      </a:r>
                    </a:p>
                  </a:txBody>
                  <a:tcPr/>
                </a:tc>
                <a:extLst>
                  <a:ext uri="{0D108BD9-81ED-4DB2-BD59-A6C34878D82A}">
                    <a16:rowId xmlns:a16="http://schemas.microsoft.com/office/drawing/2014/main" val="3808571751"/>
                  </a:ext>
                </a:extLst>
              </a:tr>
              <a:tr h="467243">
                <a:tc>
                  <a:txBody>
                    <a:bodyPr/>
                    <a:lstStyle/>
                    <a:p>
                      <a:pPr algn="ctr"/>
                      <a:r>
                        <a:rPr lang="en-GB" sz="2400" b="1">
                          <a:latin typeface="Century Gothic" panose="020B0502020202020204" pitchFamily="34" charset="0"/>
                        </a:rPr>
                        <a:t>W/C 1</a:t>
                      </a:r>
                      <a:r>
                        <a:rPr lang="en-GB" sz="2400" b="1" baseline="30000">
                          <a:latin typeface="Century Gothic" panose="020B0502020202020204" pitchFamily="34" charset="0"/>
                        </a:rPr>
                        <a:t>st</a:t>
                      </a:r>
                      <a:r>
                        <a:rPr lang="en-GB" sz="2400" b="1">
                          <a:latin typeface="Century Gothic" panose="020B0502020202020204" pitchFamily="34" charset="0"/>
                        </a:rPr>
                        <a:t> March</a:t>
                      </a:r>
                    </a:p>
                  </a:txBody>
                  <a:tcPr anchor="ctr"/>
                </a:tc>
                <a:tc>
                  <a:txBody>
                    <a:bodyPr/>
                    <a:lstStyle/>
                    <a:p>
                      <a:r>
                        <a:rPr lang="en-GB" sz="2400">
                          <a:latin typeface="Century Gothic" panose="020B0502020202020204" pitchFamily="34" charset="0"/>
                        </a:rPr>
                        <a:t>RUAE Class Assessment</a:t>
                      </a:r>
                    </a:p>
                  </a:txBody>
                  <a:tcPr/>
                </a:tc>
                <a:extLst>
                  <a:ext uri="{0D108BD9-81ED-4DB2-BD59-A6C34878D82A}">
                    <a16:rowId xmlns:a16="http://schemas.microsoft.com/office/drawing/2014/main" val="2189369543"/>
                  </a:ext>
                </a:extLst>
              </a:tr>
              <a:tr h="467243">
                <a:tc>
                  <a:txBody>
                    <a:bodyPr/>
                    <a:lstStyle/>
                    <a:p>
                      <a:pPr algn="ctr"/>
                      <a:r>
                        <a:rPr lang="en-GB" sz="2400" b="1">
                          <a:latin typeface="Century Gothic" panose="020B0502020202020204" pitchFamily="34" charset="0"/>
                        </a:rPr>
                        <a:t>W/C 8</a:t>
                      </a:r>
                      <a:r>
                        <a:rPr lang="en-GB" sz="2400" b="1" baseline="30000">
                          <a:latin typeface="Century Gothic" panose="020B0502020202020204" pitchFamily="34" charset="0"/>
                        </a:rPr>
                        <a:t>th</a:t>
                      </a:r>
                      <a:r>
                        <a:rPr lang="en-GB" sz="2400" b="1">
                          <a:latin typeface="Century Gothic" panose="020B0502020202020204" pitchFamily="34" charset="0"/>
                        </a:rPr>
                        <a:t> March </a:t>
                      </a:r>
                    </a:p>
                  </a:txBody>
                  <a:tcPr anchor="ctr"/>
                </a:tc>
                <a:tc>
                  <a:txBody>
                    <a:bodyPr/>
                    <a:lstStyle/>
                    <a:p>
                      <a:r>
                        <a:rPr lang="en-GB" sz="2400">
                          <a:latin typeface="Century Gothic" panose="020B0502020202020204" pitchFamily="34" charset="0"/>
                        </a:rPr>
                        <a:t>Critical Essay Class Assessment </a:t>
                      </a:r>
                    </a:p>
                  </a:txBody>
                  <a:tcPr/>
                </a:tc>
                <a:extLst>
                  <a:ext uri="{0D108BD9-81ED-4DB2-BD59-A6C34878D82A}">
                    <a16:rowId xmlns:a16="http://schemas.microsoft.com/office/drawing/2014/main" val="17679641"/>
                  </a:ext>
                </a:extLst>
              </a:tr>
            </a:tbl>
          </a:graphicData>
        </a:graphic>
      </p:graphicFrame>
    </p:spTree>
    <p:extLst>
      <p:ext uri="{BB962C8B-B14F-4D97-AF65-F5344CB8AC3E}">
        <p14:creationId xmlns:p14="http://schemas.microsoft.com/office/powerpoint/2010/main" val="323257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47B33-A915-FE9C-F0B1-D3A1780480A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8B2B98B-FFB1-FF35-9AA4-393B82744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E5B3DC7-F898-4CD2-812E-2BA7A4809E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E09F3D-6DA0-ED64-AC9C-D8390BF39EEE}"/>
              </a:ext>
            </a:extLst>
          </p:cNvPr>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a:t>
            </a:r>
            <a:br>
              <a:rPr lang="en-US" sz="3200">
                <a:solidFill>
                  <a:srgbClr val="000000"/>
                </a:solidFill>
                <a:latin typeface="Century Gothic"/>
              </a:rPr>
            </a:br>
            <a:r>
              <a:rPr lang="en-US" sz="3200">
                <a:solidFill>
                  <a:srgbClr val="000000"/>
                </a:solidFill>
                <a:latin typeface="Century Gothic"/>
              </a:rPr>
              <a:t> English</a:t>
            </a:r>
          </a:p>
        </p:txBody>
      </p:sp>
      <p:sp>
        <p:nvSpPr>
          <p:cNvPr id="10" name="TextBox 9">
            <a:extLst>
              <a:ext uri="{FF2B5EF4-FFF2-40B4-BE49-F238E27FC236}">
                <a16:creationId xmlns:a16="http://schemas.microsoft.com/office/drawing/2014/main" id="{A024E113-7BBF-9C77-CDFC-557B5060C1B8}"/>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pic>
        <p:nvPicPr>
          <p:cNvPr id="5" name="Picture 4" descr="A white circle with black text&#10;&#10;Description automatically generated">
            <a:extLst>
              <a:ext uri="{FF2B5EF4-FFF2-40B4-BE49-F238E27FC236}">
                <a16:creationId xmlns:a16="http://schemas.microsoft.com/office/drawing/2014/main" id="{3DDDBC74-33D7-5A88-4EFD-026ADFEA8A71}"/>
              </a:ext>
            </a:extLst>
          </p:cNvPr>
          <p:cNvPicPr>
            <a:picLocks noChangeAspect="1"/>
          </p:cNvPicPr>
          <p:nvPr/>
        </p:nvPicPr>
        <p:blipFill>
          <a:blip r:embed="rId2"/>
          <a:stretch>
            <a:fillRect/>
          </a:stretch>
        </p:blipFill>
        <p:spPr>
          <a:xfrm>
            <a:off x="4477295" y="3859451"/>
            <a:ext cx="2924175" cy="2981325"/>
          </a:xfrm>
          <a:prstGeom prst="rect">
            <a:avLst/>
          </a:prstGeom>
        </p:spPr>
      </p:pic>
      <p:sp>
        <p:nvSpPr>
          <p:cNvPr id="3" name="Oval 2">
            <a:extLst>
              <a:ext uri="{FF2B5EF4-FFF2-40B4-BE49-F238E27FC236}">
                <a16:creationId xmlns:a16="http://schemas.microsoft.com/office/drawing/2014/main" id="{4FF821CF-70DA-CE0B-FDB1-6CA85CFE0910}"/>
              </a:ext>
            </a:extLst>
          </p:cNvPr>
          <p:cNvSpPr/>
          <p:nvPr/>
        </p:nvSpPr>
        <p:spPr>
          <a:xfrm>
            <a:off x="4622773" y="4011490"/>
            <a:ext cx="2522862" cy="2417941"/>
          </a:xfrm>
          <a:prstGeom prst="ellipse">
            <a:avLst/>
          </a:prstGeom>
          <a:solidFill>
            <a:srgbClr val="F3EBE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a:solidFill>
                  <a:schemeClr val="tx1"/>
                </a:solidFill>
                <a:latin typeface="Century Gothic" panose="020B0502020202020204" pitchFamily="34" charset="0"/>
              </a:rPr>
              <a:t>Folio</a:t>
            </a:r>
          </a:p>
        </p:txBody>
      </p:sp>
    </p:spTree>
    <p:extLst>
      <p:ext uri="{BB962C8B-B14F-4D97-AF65-F5344CB8AC3E}">
        <p14:creationId xmlns:p14="http://schemas.microsoft.com/office/powerpoint/2010/main" val="2076411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What is folio?</a:t>
            </a:r>
          </a:p>
        </p:txBody>
      </p:sp>
      <p:sp>
        <p:nvSpPr>
          <p:cNvPr id="12" name="TextBox 11">
            <a:extLst>
              <a:ext uri="{FF2B5EF4-FFF2-40B4-BE49-F238E27FC236}">
                <a16:creationId xmlns:a16="http://schemas.microsoft.com/office/drawing/2014/main" id="{4DD1CD76-03C6-8554-C3C6-B7011881C2B3}"/>
              </a:ext>
            </a:extLst>
          </p:cNvPr>
          <p:cNvSpPr txBox="1"/>
          <p:nvPr/>
        </p:nvSpPr>
        <p:spPr>
          <a:xfrm>
            <a:off x="543890" y="1176189"/>
            <a:ext cx="6890732" cy="4939814"/>
          </a:xfrm>
          <a:prstGeom prst="rect">
            <a:avLst/>
          </a:prstGeom>
          <a:solidFill>
            <a:srgbClr val="A3BFD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100">
                <a:latin typeface="Century Gothic"/>
              </a:rPr>
              <a:t>Folio is comprised of</a:t>
            </a:r>
            <a:r>
              <a:rPr lang="en-US" sz="2100" b="1">
                <a:latin typeface="Century Gothic"/>
              </a:rPr>
              <a:t> one piece of writing</a:t>
            </a:r>
            <a:r>
              <a:rPr lang="en-US" sz="2100">
                <a:latin typeface="Century Gothic"/>
              </a:rPr>
              <a:t> (either broadly creative </a:t>
            </a:r>
            <a:r>
              <a:rPr lang="en-US" sz="2100" b="1">
                <a:latin typeface="Century Gothic"/>
              </a:rPr>
              <a:t>OR</a:t>
            </a:r>
            <a:r>
              <a:rPr lang="en-US" sz="2100">
                <a:latin typeface="Century Gothic"/>
              </a:rPr>
              <a:t> broadly discursive). </a:t>
            </a:r>
          </a:p>
          <a:p>
            <a:pPr marL="342900" indent="-342900">
              <a:buFont typeface="Arial"/>
              <a:buChar char="•"/>
            </a:pPr>
            <a:endParaRPr lang="en-US" sz="2100">
              <a:latin typeface="Century Gothic"/>
            </a:endParaRPr>
          </a:p>
          <a:p>
            <a:pPr marL="342900" indent="-342900">
              <a:buFont typeface="Arial"/>
              <a:buChar char="•"/>
            </a:pPr>
            <a:r>
              <a:rPr lang="en-US" sz="2100">
                <a:latin typeface="Century Gothic"/>
              </a:rPr>
              <a:t>At Linlithgow Academy we look at creative as being either </a:t>
            </a:r>
            <a:r>
              <a:rPr lang="en-US" sz="2100" b="1">
                <a:latin typeface="Century Gothic"/>
              </a:rPr>
              <a:t>a short story or a reflective piece</a:t>
            </a:r>
            <a:r>
              <a:rPr lang="en-US" sz="2100">
                <a:latin typeface="Century Gothic"/>
              </a:rPr>
              <a:t>, whereas, discursive is a </a:t>
            </a:r>
            <a:r>
              <a:rPr lang="en-US" sz="2100" b="1">
                <a:latin typeface="Century Gothic"/>
              </a:rPr>
              <a:t>persuasive essay</a:t>
            </a:r>
            <a:r>
              <a:rPr lang="en-US" sz="2100">
                <a:latin typeface="Century Gothic"/>
              </a:rPr>
              <a:t>.</a:t>
            </a:r>
            <a:endParaRPr lang="en-US">
              <a:latin typeface="Avenir Next LT Pro"/>
            </a:endParaRPr>
          </a:p>
          <a:p>
            <a:pPr marL="342900" indent="-342900">
              <a:buFont typeface="Arial"/>
              <a:buChar char="•"/>
            </a:pPr>
            <a:endParaRPr lang="en-US" sz="2100">
              <a:latin typeface="Century Gothic"/>
              <a:ea typeface="+mn-lt"/>
              <a:cs typeface="+mn-lt"/>
            </a:endParaRPr>
          </a:p>
          <a:p>
            <a:pPr marL="342900" indent="-342900">
              <a:buFont typeface="Arial"/>
              <a:buChar char="•"/>
            </a:pPr>
            <a:r>
              <a:rPr lang="en-US" sz="2100">
                <a:latin typeface="Century Gothic"/>
              </a:rPr>
              <a:t>Word count should be </a:t>
            </a:r>
            <a:r>
              <a:rPr lang="en-US" sz="2100" b="1">
                <a:latin typeface="Century Gothic"/>
              </a:rPr>
              <a:t>1,000 words long</a:t>
            </a:r>
            <a:r>
              <a:rPr lang="en-US" sz="2100">
                <a:latin typeface="Century Gothic"/>
              </a:rPr>
              <a:t> (you're allowed 10%, so 1100) and is marked out of 15. </a:t>
            </a:r>
          </a:p>
          <a:p>
            <a:pPr marL="342900" indent="-342900">
              <a:buFont typeface="Arial"/>
              <a:buChar char="•"/>
            </a:pPr>
            <a:endParaRPr lang="en-US" sz="2100">
              <a:latin typeface="Century Gothic"/>
            </a:endParaRPr>
          </a:p>
          <a:p>
            <a:pPr marL="342900" indent="-342900">
              <a:buFont typeface="Arial"/>
              <a:buChar char="•"/>
            </a:pPr>
            <a:r>
              <a:rPr lang="en-US" sz="2100">
                <a:latin typeface="Century Gothic"/>
              </a:rPr>
              <a:t>The mark is then doubled to give a total out of 30. </a:t>
            </a:r>
          </a:p>
          <a:p>
            <a:pPr marL="342900" indent="-342900">
              <a:buFont typeface="Arial"/>
              <a:buChar char="•"/>
            </a:pPr>
            <a:endParaRPr lang="en-US" sz="2100">
              <a:latin typeface="Century Gothic"/>
            </a:endParaRPr>
          </a:p>
          <a:p>
            <a:pPr marL="342900" indent="-342900">
              <a:buFont typeface="Arial"/>
              <a:buChar char="•"/>
            </a:pPr>
            <a:r>
              <a:rPr lang="en-US" sz="2100">
                <a:latin typeface="Century Gothic"/>
              </a:rPr>
              <a:t>The first draft of the folio is </a:t>
            </a:r>
            <a:r>
              <a:rPr lang="en-US" sz="2100" b="1">
                <a:latin typeface="Century Gothic"/>
              </a:rPr>
              <a:t>written in class under exam conditions.</a:t>
            </a:r>
          </a:p>
        </p:txBody>
      </p:sp>
    </p:spTree>
    <p:extLst>
      <p:ext uri="{BB962C8B-B14F-4D97-AF65-F5344CB8AC3E}">
        <p14:creationId xmlns:p14="http://schemas.microsoft.com/office/powerpoint/2010/main" val="809216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3BFD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40AD336-DA64-4531-5946-3FC0E7A8B2F7}"/>
              </a:ext>
            </a:extLst>
          </p:cNvPr>
          <p:cNvPicPr>
            <a:picLocks noChangeAspect="1"/>
          </p:cNvPicPr>
          <p:nvPr/>
        </p:nvPicPr>
        <p:blipFill>
          <a:blip r:embed="rId2"/>
          <a:stretch>
            <a:fillRect/>
          </a:stretch>
        </p:blipFill>
        <p:spPr>
          <a:xfrm>
            <a:off x="1577340" y="0"/>
            <a:ext cx="9037320" cy="6874737"/>
          </a:xfrm>
          <a:prstGeom prst="rect">
            <a:avLst/>
          </a:prstGeom>
        </p:spPr>
      </p:pic>
    </p:spTree>
    <p:extLst>
      <p:ext uri="{BB962C8B-B14F-4D97-AF65-F5344CB8AC3E}">
        <p14:creationId xmlns:p14="http://schemas.microsoft.com/office/powerpoint/2010/main" val="2278413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806278" y="2750133"/>
            <a:ext cx="3761716" cy="2932117"/>
          </a:xfrm>
        </p:spPr>
        <p:txBody>
          <a:bodyPr anchor="ctr">
            <a:normAutofit/>
          </a:bodyPr>
          <a:lstStyle/>
          <a:p>
            <a:pPr algn="ctr"/>
            <a:r>
              <a:rPr lang="en-US" sz="3200">
                <a:solidFill>
                  <a:srgbClr val="000000"/>
                </a:solidFill>
                <a:latin typeface="Century Gothic"/>
              </a:rPr>
              <a:t>NATIONAL 5 </a:t>
            </a:r>
            <a:br>
              <a:rPr lang="en-US" sz="3200">
                <a:solidFill>
                  <a:srgbClr val="000000"/>
                </a:solidFill>
                <a:latin typeface="Century Gothic"/>
              </a:rPr>
            </a:br>
            <a:r>
              <a:rPr lang="en-US" sz="3200">
                <a:solidFill>
                  <a:srgbClr val="000000"/>
                </a:solidFill>
                <a:latin typeface="Century Gothic"/>
              </a:rPr>
              <a:t>English</a:t>
            </a:r>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entury Gothic"/>
              </a:rPr>
              <a:t>How can I best support my learner?</a:t>
            </a:r>
          </a:p>
        </p:txBody>
      </p:sp>
      <p:sp>
        <p:nvSpPr>
          <p:cNvPr id="12" name="TextBox 11">
            <a:extLst>
              <a:ext uri="{FF2B5EF4-FFF2-40B4-BE49-F238E27FC236}">
                <a16:creationId xmlns:a16="http://schemas.microsoft.com/office/drawing/2014/main" id="{4DD1CD76-03C6-8554-C3C6-B7011881C2B3}"/>
              </a:ext>
            </a:extLst>
          </p:cNvPr>
          <p:cNvSpPr txBox="1"/>
          <p:nvPr/>
        </p:nvSpPr>
        <p:spPr>
          <a:xfrm>
            <a:off x="428871" y="1248077"/>
            <a:ext cx="7092015" cy="5324535"/>
          </a:xfrm>
          <a:prstGeom prst="rect">
            <a:avLst/>
          </a:prstGeom>
          <a:solidFill>
            <a:srgbClr val="A3BFDF"/>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entury Gothic"/>
              </a:rPr>
              <a:t>Whilst it is important to note that according to QS guidelines – </a:t>
            </a:r>
            <a:endParaRPr lang="en-US" dirty="0"/>
          </a:p>
          <a:p>
            <a:endParaRPr lang="en-US" sz="2000" dirty="0">
              <a:latin typeface="Century Gothic"/>
            </a:endParaRPr>
          </a:p>
          <a:p>
            <a:r>
              <a:rPr lang="en-US" sz="2000" dirty="0">
                <a:solidFill>
                  <a:srgbClr val="7030A0"/>
                </a:solidFill>
                <a:latin typeface="Century Gothic"/>
              </a:rPr>
              <a:t>"The portfolio–writing is a final summative assessment and when a candidate begins the process of drafting their pieces of writing this should be under the direct supervision of their teacher. At this point, no other person can be involved in the discussion or review of the candidate’s work."</a:t>
            </a:r>
            <a:endParaRPr lang="en-US" dirty="0">
              <a:solidFill>
                <a:srgbClr val="7030A0"/>
              </a:solidFill>
            </a:endParaRPr>
          </a:p>
          <a:p>
            <a:endParaRPr lang="en-US" sz="2000" dirty="0">
              <a:latin typeface="Century Gothic"/>
            </a:endParaRPr>
          </a:p>
          <a:p>
            <a:r>
              <a:rPr lang="en-US" sz="2000" dirty="0">
                <a:latin typeface="Century Gothic"/>
              </a:rPr>
              <a:t>You are able to support by checking their work and suggesting areas they may want to double-check.</a:t>
            </a:r>
            <a:endParaRPr lang="en-US" dirty="0"/>
          </a:p>
          <a:p>
            <a:pPr marL="342900" indent="-342900">
              <a:buFont typeface="Wingdings"/>
              <a:buChar char="ü"/>
            </a:pPr>
            <a:endParaRPr lang="en-US" sz="2000" b="1" dirty="0">
              <a:latin typeface="Century Gothic"/>
            </a:endParaRPr>
          </a:p>
          <a:p>
            <a:r>
              <a:rPr lang="en-US" sz="2000" b="1" dirty="0">
                <a:latin typeface="Century Gothic"/>
              </a:rPr>
              <a:t>There are feedback checklists for persuasive and reflective folio, along with all the information from these slides, in a parental booklet that your child's teacher will add to their respective MS Team.</a:t>
            </a:r>
          </a:p>
        </p:txBody>
      </p:sp>
    </p:spTree>
    <p:extLst>
      <p:ext uri="{BB962C8B-B14F-4D97-AF65-F5344CB8AC3E}">
        <p14:creationId xmlns:p14="http://schemas.microsoft.com/office/powerpoint/2010/main" val="4247005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9727012-97DE-47A6-9F25-DBDC9FEE5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107D36-3F9D-4837-A944-FF85DD341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787959" y="3713389"/>
            <a:ext cx="3761716" cy="678867"/>
          </a:xfrm>
        </p:spPr>
        <p:txBody>
          <a:bodyPr anchor="ctr">
            <a:normAutofit/>
          </a:bodyPr>
          <a:lstStyle/>
          <a:p>
            <a:pPr algn="ctr"/>
            <a:r>
              <a:rPr lang="en-US" sz="3200" b="1" u="sng" dirty="0">
                <a:solidFill>
                  <a:srgbClr val="000000"/>
                </a:solidFill>
                <a:latin typeface="Century Gothic"/>
              </a:rPr>
              <a:t>Feedback</a:t>
            </a:r>
            <a:endParaRPr lang="en-US" b="1" u="sng" dirty="0"/>
          </a:p>
        </p:txBody>
      </p:sp>
      <p:sp>
        <p:nvSpPr>
          <p:cNvPr id="10" name="TextBox 9">
            <a:extLst>
              <a:ext uri="{FF2B5EF4-FFF2-40B4-BE49-F238E27FC236}">
                <a16:creationId xmlns:a16="http://schemas.microsoft.com/office/drawing/2014/main" id="{32BFBD0D-33D5-DAE5-C2D5-77057E9C8835}"/>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sp>
        <p:nvSpPr>
          <p:cNvPr id="3" name="TextBox 2">
            <a:extLst>
              <a:ext uri="{FF2B5EF4-FFF2-40B4-BE49-F238E27FC236}">
                <a16:creationId xmlns:a16="http://schemas.microsoft.com/office/drawing/2014/main" id="{6E1834B6-19DA-38A7-9729-AD4E3791D6A3}"/>
              </a:ext>
            </a:extLst>
          </p:cNvPr>
          <p:cNvSpPr txBox="1"/>
          <p:nvPr/>
        </p:nvSpPr>
        <p:spPr>
          <a:xfrm>
            <a:off x="829650" y="1636777"/>
            <a:ext cx="5265890"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Century Gothic"/>
              </a:rPr>
              <a:t>Here in the English department, your child will receive feedback in some of the following ways:</a:t>
            </a:r>
            <a:br>
              <a:rPr lang="en-US" sz="2800">
                <a:latin typeface="Century Gothic"/>
              </a:rPr>
            </a:br>
            <a:endParaRPr lang="en-US" sz="2800">
              <a:latin typeface="Century Gothic"/>
            </a:endParaRPr>
          </a:p>
          <a:p>
            <a:pPr marL="342900" indent="-342900">
              <a:buFont typeface="Arial" panose="020B0604020202020204" pitchFamily="34" charset="0"/>
              <a:buChar char="•"/>
            </a:pPr>
            <a:r>
              <a:rPr lang="en-US" sz="2800">
                <a:latin typeface="Century Gothic"/>
              </a:rPr>
              <a:t>Live marking</a:t>
            </a:r>
          </a:p>
          <a:p>
            <a:pPr marL="342900" indent="-342900">
              <a:buFont typeface="Arial" panose="020B0604020202020204" pitchFamily="34" charset="0"/>
              <a:buChar char="•"/>
            </a:pPr>
            <a:r>
              <a:rPr lang="en-US" sz="2800">
                <a:latin typeface="Century Gothic"/>
              </a:rPr>
              <a:t>DIRT Codes</a:t>
            </a:r>
          </a:p>
          <a:p>
            <a:pPr marL="342900" indent="-342900">
              <a:buFont typeface="Arial" panose="020B0604020202020204" pitchFamily="34" charset="0"/>
              <a:buChar char="•"/>
            </a:pPr>
            <a:r>
              <a:rPr lang="en-US" sz="2800">
                <a:latin typeface="Century Gothic"/>
              </a:rPr>
              <a:t>Learning Conversations</a:t>
            </a:r>
          </a:p>
          <a:p>
            <a:pPr marL="342900" indent="-342900">
              <a:buFont typeface="Arial" panose="020B0604020202020204" pitchFamily="34" charset="0"/>
              <a:buChar char="•"/>
            </a:pPr>
            <a:r>
              <a:rPr lang="en-US" sz="2800">
                <a:latin typeface="Century Gothic"/>
              </a:rPr>
              <a:t>Tracking Booklets/Reflection Booklets </a:t>
            </a:r>
          </a:p>
        </p:txBody>
      </p:sp>
      <p:sp>
        <p:nvSpPr>
          <p:cNvPr id="5" name="TextBox 4">
            <a:extLst>
              <a:ext uri="{FF2B5EF4-FFF2-40B4-BE49-F238E27FC236}">
                <a16:creationId xmlns:a16="http://schemas.microsoft.com/office/drawing/2014/main" id="{0F44BD19-2681-AFD7-2BB7-FB62F0623E25}"/>
              </a:ext>
            </a:extLst>
          </p:cNvPr>
          <p:cNvSpPr txBox="1"/>
          <p:nvPr/>
        </p:nvSpPr>
        <p:spPr>
          <a:xfrm>
            <a:off x="297158" y="483702"/>
            <a:ext cx="1189281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Century Gothic"/>
              </a:rPr>
              <a:t>How will I/my learner know how they are doing and how to improve?</a:t>
            </a:r>
          </a:p>
        </p:txBody>
      </p:sp>
      <p:sp>
        <p:nvSpPr>
          <p:cNvPr id="6" name="TextBox 5">
            <a:extLst>
              <a:ext uri="{FF2B5EF4-FFF2-40B4-BE49-F238E27FC236}">
                <a16:creationId xmlns:a16="http://schemas.microsoft.com/office/drawing/2014/main" id="{947A5627-4E24-8792-BDFC-C82ECADF2161}"/>
              </a:ext>
            </a:extLst>
          </p:cNvPr>
          <p:cNvSpPr txBox="1"/>
          <p:nvPr/>
        </p:nvSpPr>
        <p:spPr>
          <a:xfrm>
            <a:off x="882918" y="4269853"/>
            <a:ext cx="43566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highlight>
                <a:srgbClr val="FFFF00"/>
              </a:highlight>
            </a:endParaRPr>
          </a:p>
        </p:txBody>
      </p:sp>
    </p:spTree>
    <p:extLst>
      <p:ext uri="{BB962C8B-B14F-4D97-AF65-F5344CB8AC3E}">
        <p14:creationId xmlns:p14="http://schemas.microsoft.com/office/powerpoint/2010/main" val="363505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BAD6-EA07-4998-9081-B1AA02B0BF3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3709EC-8AA8-2EFD-9C21-A2FAF9E08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F93E2AD-4743-265F-00D6-0C984BB44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8441" y="2085112"/>
            <a:ext cx="4180753" cy="4180753"/>
          </a:xfrm>
          <a:prstGeom prst="ellipse">
            <a:avLst/>
          </a:prstGeom>
          <a:solidFill>
            <a:schemeClr val="accent1">
              <a:lumMod val="20000"/>
              <a:lumOff val="80000"/>
            </a:schemeClr>
          </a:solidFill>
          <a:ln>
            <a:noFill/>
          </a:ln>
          <a:effectLst>
            <a:outerShdw dist="165100" dir="213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6C2482-332B-4232-F2C0-5C90404EFA57}"/>
              </a:ext>
            </a:extLst>
          </p:cNvPr>
          <p:cNvSpPr>
            <a:spLocks noGrp="1"/>
          </p:cNvSpPr>
          <p:nvPr>
            <p:ph type="ctrTitle"/>
          </p:nvPr>
        </p:nvSpPr>
        <p:spPr>
          <a:xfrm>
            <a:off x="7806278" y="2750133"/>
            <a:ext cx="3761716" cy="2932117"/>
          </a:xfrm>
        </p:spPr>
        <p:txBody>
          <a:bodyPr anchor="ctr">
            <a:normAutofit/>
          </a:bodyPr>
          <a:lstStyle/>
          <a:p>
            <a:pPr algn="ctr"/>
            <a:r>
              <a:rPr lang="en-US" sz="3200" dirty="0">
                <a:solidFill>
                  <a:srgbClr val="000000"/>
                </a:solidFill>
                <a:latin typeface="Century Gothic"/>
              </a:rPr>
              <a:t>Support materials</a:t>
            </a:r>
          </a:p>
        </p:txBody>
      </p:sp>
      <p:sp>
        <p:nvSpPr>
          <p:cNvPr id="10" name="TextBox 9">
            <a:extLst>
              <a:ext uri="{FF2B5EF4-FFF2-40B4-BE49-F238E27FC236}">
                <a16:creationId xmlns:a16="http://schemas.microsoft.com/office/drawing/2014/main" id="{1EB3F279-8018-5EB9-C7DE-2CD125DB411A}"/>
              </a:ext>
            </a:extLst>
          </p:cNvPr>
          <p:cNvSpPr txBox="1"/>
          <p:nvPr/>
        </p:nvSpPr>
        <p:spPr>
          <a:xfrm>
            <a:off x="-2448" y="428568"/>
            <a:ext cx="12195976" cy="584775"/>
          </a:xfrm>
          <a:prstGeom prst="rect">
            <a:avLst/>
          </a:prstGeom>
          <a:solidFill>
            <a:srgbClr val="A38B99"/>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latin typeface="Century Gothic"/>
            </a:endParaRPr>
          </a:p>
        </p:txBody>
      </p:sp>
      <p:pic>
        <p:nvPicPr>
          <p:cNvPr id="5" name="Picture 4">
            <a:extLst>
              <a:ext uri="{FF2B5EF4-FFF2-40B4-BE49-F238E27FC236}">
                <a16:creationId xmlns:a16="http://schemas.microsoft.com/office/drawing/2014/main" id="{90253293-E537-6639-387F-B49BA474F1F7}"/>
              </a:ext>
            </a:extLst>
          </p:cNvPr>
          <p:cNvPicPr>
            <a:picLocks noChangeAspect="1"/>
          </p:cNvPicPr>
          <p:nvPr/>
        </p:nvPicPr>
        <p:blipFill>
          <a:blip r:embed="rId2"/>
          <a:stretch>
            <a:fillRect/>
          </a:stretch>
        </p:blipFill>
        <p:spPr>
          <a:xfrm>
            <a:off x="1235454" y="2085112"/>
            <a:ext cx="3054509" cy="3421349"/>
          </a:xfrm>
          <a:prstGeom prst="rect">
            <a:avLst/>
          </a:prstGeom>
        </p:spPr>
      </p:pic>
    </p:spTree>
    <p:extLst>
      <p:ext uri="{BB962C8B-B14F-4D97-AF65-F5344CB8AC3E}">
        <p14:creationId xmlns:p14="http://schemas.microsoft.com/office/powerpoint/2010/main" val="1290460419"/>
      </p:ext>
    </p:extLst>
  </p:cSld>
  <p:clrMapOvr>
    <a:masterClrMapping/>
  </p:clrMapOvr>
</p:sld>
</file>

<file path=ppt/theme/theme1.xml><?xml version="1.0" encoding="utf-8"?>
<a:theme xmlns:a="http://schemas.openxmlformats.org/drawingml/2006/main" name="VeniceBeachVTI">
  <a:themeElements>
    <a:clrScheme name="AnalogousFromLightSeedLeftStep">
      <a:dk1>
        <a:srgbClr val="000000"/>
      </a:dk1>
      <a:lt1>
        <a:srgbClr val="FFFFFF"/>
      </a:lt1>
      <a:dk2>
        <a:srgbClr val="3D2441"/>
      </a:dk2>
      <a:lt2>
        <a:srgbClr val="E2E5E8"/>
      </a:lt2>
      <a:accent1>
        <a:srgbClr val="C39B6E"/>
      </a:accent1>
      <a:accent2>
        <a:srgbClr val="C57D73"/>
      </a:accent2>
      <a:accent3>
        <a:srgbClr val="D08DA1"/>
      </a:accent3>
      <a:accent4>
        <a:srgbClr val="C573AE"/>
      </a:accent4>
      <a:accent5>
        <a:srgbClr val="C68DD0"/>
      </a:accent5>
      <a:accent6>
        <a:srgbClr val="9873C5"/>
      </a:accent6>
      <a:hlink>
        <a:srgbClr val="6183AA"/>
      </a:hlink>
      <a:folHlink>
        <a:srgbClr val="7F7F7F"/>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8d91a4e9-8c3f-47d2-ae0c-ac0382dc2cab">
      <UserInfo>
        <DisplayName/>
        <AccountId xsi:nil="true"/>
        <AccountType/>
      </UserInfo>
    </SharedWithUsers>
    <MediaLengthInSeconds xmlns="43befddb-32e7-43d5-955d-b6a4d9a62d2e" xsi:nil="true"/>
    <TaxCatchAll xmlns="8d91a4e9-8c3f-47d2-ae0c-ac0382dc2cab" xsi:nil="true"/>
    <AppVersion xmlns="43befddb-32e7-43d5-955d-b6a4d9a62d2e" xsi:nil="true"/>
    <TeamsChannelId xmlns="43befddb-32e7-43d5-955d-b6a4d9a62d2e" xsi:nil="true"/>
    <IsNotebookLocked xmlns="43befddb-32e7-43d5-955d-b6a4d9a62d2e" xsi:nil="true"/>
    <Invited_Members xmlns="43befddb-32e7-43d5-955d-b6a4d9a62d2e" xsi:nil="true"/>
    <Math_Settings xmlns="43befddb-32e7-43d5-955d-b6a4d9a62d2e" xsi:nil="true"/>
    <Templates xmlns="43befddb-32e7-43d5-955d-b6a4d9a62d2e" xsi:nil="true"/>
    <Distribution_Groups xmlns="43befddb-32e7-43d5-955d-b6a4d9a62d2e" xsi:nil="true"/>
    <Invited_Leaders xmlns="43befddb-32e7-43d5-955d-b6a4d9a62d2e" xsi:nil="true"/>
    <LMS_Mappings xmlns="43befddb-32e7-43d5-955d-b6a4d9a62d2e" xsi:nil="true"/>
    <Member_Groups xmlns="43befddb-32e7-43d5-955d-b6a4d9a62d2e">
      <UserInfo>
        <DisplayName/>
        <AccountId xsi:nil="true"/>
        <AccountType/>
      </UserInfo>
    </Member_Groups>
    <Self_Registration_Enabled xmlns="43befddb-32e7-43d5-955d-b6a4d9a62d2e" xsi:nil="true"/>
    <lcf76f155ced4ddcb4097134ff3c332f xmlns="43befddb-32e7-43d5-955d-b6a4d9a62d2e">
      <Terms xmlns="http://schemas.microsoft.com/office/infopath/2007/PartnerControls"/>
    </lcf76f155ced4ddcb4097134ff3c332f>
    <FolderType xmlns="43befddb-32e7-43d5-955d-b6a4d9a62d2e" xsi:nil="true"/>
    <DefaultSectionNames xmlns="43befddb-32e7-43d5-955d-b6a4d9a62d2e" xsi:nil="true"/>
    <Is_Collaboration_Space_Locked xmlns="43befddb-32e7-43d5-955d-b6a4d9a62d2e" xsi:nil="true"/>
    <Teams_Channel_Section_Location xmlns="43befddb-32e7-43d5-955d-b6a4d9a62d2e" xsi:nil="true"/>
    <Members xmlns="43befddb-32e7-43d5-955d-b6a4d9a62d2e">
      <UserInfo>
        <DisplayName/>
        <AccountId xsi:nil="true"/>
        <AccountType/>
      </UserInfo>
    </Members>
    <Has_Leaders_Only_SectionGroup xmlns="43befddb-32e7-43d5-955d-b6a4d9a62d2e" xsi:nil="true"/>
    <NotebookType xmlns="43befddb-32e7-43d5-955d-b6a4d9a62d2e" xsi:nil="true"/>
    <Leaders xmlns="43befddb-32e7-43d5-955d-b6a4d9a62d2e">
      <UserInfo>
        <DisplayName/>
        <AccountId xsi:nil="true"/>
        <AccountType/>
      </UserInfo>
    </Leaders>
    <CultureName xmlns="43befddb-32e7-43d5-955d-b6a4d9a62d2e" xsi:nil="true"/>
    <Owner xmlns="43befddb-32e7-43d5-955d-b6a4d9a62d2e">
      <UserInfo>
        <DisplayName/>
        <AccountId xsi:nil="true"/>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14F67D5BE2BB47A9A2663D9F0BA583" ma:contentTypeVersion="39" ma:contentTypeDescription="Create a new document." ma:contentTypeScope="" ma:versionID="55c869dd313b139ae18c54a47422c418">
  <xsd:schema xmlns:xsd="http://www.w3.org/2001/XMLSchema" xmlns:xs="http://www.w3.org/2001/XMLSchema" xmlns:p="http://schemas.microsoft.com/office/2006/metadata/properties" xmlns:ns2="43befddb-32e7-43d5-955d-b6a4d9a62d2e" xmlns:ns3="8d91a4e9-8c3f-47d2-ae0c-ac0382dc2cab" targetNamespace="http://schemas.microsoft.com/office/2006/metadata/properties" ma:root="true" ma:fieldsID="194ac6e3ff5f734e38894c139d69b3f1" ns2:_="" ns3:_="">
    <xsd:import namespace="43befddb-32e7-43d5-955d-b6a4d9a62d2e"/>
    <xsd:import namespace="8d91a4e9-8c3f-47d2-ae0c-ac0382dc2c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GenerationTime" minOccurs="0"/>
                <xsd:element ref="ns2:MediaServiceEventHashCode" minOccurs="0"/>
                <xsd:element ref="ns2:MediaLengthInSeconds" minOccurs="0"/>
                <xsd:element ref="ns2:MediaServiceSearchProperties" minOccurs="0"/>
                <xsd:element ref="ns2:MediaServiceDateTaken" minOccurs="0"/>
                <xsd:element ref="ns2:MediaServiceLocation" minOccurs="0"/>
                <xsd:element ref="ns2:lcf76f155ced4ddcb4097134ff3c332f" minOccurs="0"/>
                <xsd:element ref="ns3:TaxCatchAll" minOccurs="0"/>
                <xsd:element ref="ns2:MediaServiceOCR"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befddb-32e7-43d5-955d-b6a4d9a62d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NotebookType" ma:index="25" nillable="true" ma:displayName="Notebook Type" ma:internalName="NotebookType">
      <xsd:simpleType>
        <xsd:restriction base="dms:Text"/>
      </xsd:simpleType>
    </xsd:element>
    <xsd:element name="FolderType" ma:index="26" nillable="true" ma:displayName="Folder Type" ma:internalName="FolderType">
      <xsd:simpleType>
        <xsd:restriction base="dms:Text"/>
      </xsd:simpleType>
    </xsd:element>
    <xsd:element name="CultureName" ma:index="27" nillable="true" ma:displayName="Culture Name" ma:internalName="CultureName">
      <xsd:simpleType>
        <xsd:restriction base="dms:Text"/>
      </xsd:simpleType>
    </xsd:element>
    <xsd:element name="AppVersion" ma:index="28" nillable="true" ma:displayName="App Version" ma:internalName="AppVersion">
      <xsd:simpleType>
        <xsd:restriction base="dms:Text"/>
      </xsd:simpleType>
    </xsd:element>
    <xsd:element name="TeamsChannelId" ma:index="29" nillable="true" ma:displayName="Teams Channel Id" ma:internalName="TeamsChannelId">
      <xsd:simpleType>
        <xsd:restriction base="dms:Text"/>
      </xsd:simpleType>
    </xsd:element>
    <xsd:element name="Owner" ma:index="3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1" nillable="true" ma:displayName="Math Settings" ma:internalName="Math_Settings">
      <xsd:simpleType>
        <xsd:restriction base="dms:Text"/>
      </xsd:simpleType>
    </xsd:element>
    <xsd:element name="DefaultSectionNames" ma:index="32" nillable="true" ma:displayName="Default Section Names" ma:internalName="DefaultSectionNames">
      <xsd:simpleType>
        <xsd:restriction base="dms:Note">
          <xsd:maxLength value="255"/>
        </xsd:restriction>
      </xsd:simpleType>
    </xsd:element>
    <xsd:element name="Templates" ma:index="33" nillable="true" ma:displayName="Templates" ma:internalName="Templates">
      <xsd:simpleType>
        <xsd:restriction base="dms:Note">
          <xsd:maxLength value="255"/>
        </xsd:restriction>
      </xsd:simpleType>
    </xsd:element>
    <xsd:element name="Leaders" ma:index="34"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35"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6"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nvited_Leaders" ma:index="39" nillable="true" ma:displayName="Invited Leaders" ma:internalName="Invited_Leaders">
      <xsd:simpleType>
        <xsd:restriction base="dms:Note">
          <xsd:maxLength value="255"/>
        </xsd:restriction>
      </xsd:simpleType>
    </xsd:element>
    <xsd:element name="Invited_Members" ma:index="40" nillable="true" ma:displayName="Invited Members" ma:internalName="Invited_Members">
      <xsd:simpleType>
        <xsd:restriction base="dms:Note">
          <xsd:maxLength value="255"/>
        </xsd:restriction>
      </xsd:simpleType>
    </xsd:element>
    <xsd:element name="Self_Registration_Enabled" ma:index="41" nillable="true" ma:displayName="Self Registration Enabled" ma:internalName="Self_Registration_Enabled">
      <xsd:simpleType>
        <xsd:restriction base="dms:Boolean"/>
      </xsd:simpleType>
    </xsd:element>
    <xsd:element name="Has_Leaders_Only_SectionGroup" ma:index="42" nillable="true" ma:displayName="Has Leaders Only SectionGroup" ma:internalName="Has_Leaders_Only_SectionGroup">
      <xsd:simpleType>
        <xsd:restriction base="dms:Boolean"/>
      </xsd:simpleType>
    </xsd:element>
    <xsd:element name="Is_Collaboration_Space_Locked" ma:index="43" nillable="true" ma:displayName="Is Collaboration Space Locked" ma:internalName="Is_Collaboration_Space_Locked">
      <xsd:simpleType>
        <xsd:restriction base="dms:Boolean"/>
      </xsd:simpleType>
    </xsd:element>
    <xsd:element name="IsNotebookLocked" ma:index="44" nillable="true" ma:displayName="Is Notebook Locked" ma:internalName="IsNotebookLocked">
      <xsd:simpleType>
        <xsd:restriction base="dms:Boolean"/>
      </xsd:simpleType>
    </xsd:element>
    <xsd:element name="Teams_Channel_Section_Location" ma:index="45" nillable="true" ma:displayName="Teams Channel Section Location" ma:internalName="Teams_Channel_Section_Location">
      <xsd:simpleType>
        <xsd:restriction base="dms:Text"/>
      </xsd:simpleType>
    </xsd:element>
    <xsd:element name="MediaServiceBillingMetadata" ma:index="4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91a4e9-8c3f-47d2-ae0c-ac0382dc2c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0bbaa6e-df25-4155-a128-f7b303741d2c}" ma:internalName="TaxCatchAll" ma:showField="CatchAllData" ma:web="8d91a4e9-8c3f-47d2-ae0c-ac0382dc2c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21AABF-252E-486D-AE47-0F5C116D495C}">
  <ds:schemaRefs>
    <ds:schemaRef ds:uri="http://www.w3.org/XML/1998/namespace"/>
    <ds:schemaRef ds:uri="http://schemas.microsoft.com/office/infopath/2007/PartnerControls"/>
    <ds:schemaRef ds:uri="http://purl.org/dc/elements/1.1/"/>
    <ds:schemaRef ds:uri="43befddb-32e7-43d5-955d-b6a4d9a62d2e"/>
    <ds:schemaRef ds:uri="http://purl.org/dc/dcmitype/"/>
    <ds:schemaRef ds:uri="http://schemas.microsoft.com/office/2006/documentManagement/types"/>
    <ds:schemaRef ds:uri="http://schemas.openxmlformats.org/package/2006/metadata/core-properties"/>
    <ds:schemaRef ds:uri="8d91a4e9-8c3f-47d2-ae0c-ac0382dc2cab"/>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B3E0885-86D4-4A58-B1DD-E28B2008FAC9}">
  <ds:schemaRefs>
    <ds:schemaRef ds:uri="http://schemas.microsoft.com/sharepoint/v3/contenttype/forms"/>
  </ds:schemaRefs>
</ds:datastoreItem>
</file>

<file path=customXml/itemProps3.xml><?xml version="1.0" encoding="utf-8"?>
<ds:datastoreItem xmlns:ds="http://schemas.openxmlformats.org/officeDocument/2006/customXml" ds:itemID="{AB1212C5-E41D-4290-BD8D-17E3442E1BF9}">
  <ds:schemaRefs>
    <ds:schemaRef ds:uri="43befddb-32e7-43d5-955d-b6a4d9a62d2e"/>
    <ds:schemaRef ds:uri="8d91a4e9-8c3f-47d2-ae0c-ac0382dc2c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TotalTime>
  <Words>1333</Words>
  <Application>Microsoft Office PowerPoint</Application>
  <PresentationFormat>Widescreen</PresentationFormat>
  <Paragraphs>159</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Avenir Next LT Pro</vt:lpstr>
      <vt:lpstr>Avenir Next LT Pro Light</vt:lpstr>
      <vt:lpstr>Calibri</vt:lpstr>
      <vt:lpstr>Century Gothic</vt:lpstr>
      <vt:lpstr>Wingdings</vt:lpstr>
      <vt:lpstr>VeniceBeachVTI</vt:lpstr>
      <vt:lpstr>PowerPoint Presentation</vt:lpstr>
      <vt:lpstr>National 5  English</vt:lpstr>
      <vt:lpstr> National 5  English</vt:lpstr>
      <vt:lpstr> National 5  English</vt:lpstr>
      <vt:lpstr> NATIONAL 5  English</vt:lpstr>
      <vt:lpstr>NATIONAL 5  English</vt:lpstr>
      <vt:lpstr>National 5  English</vt:lpstr>
      <vt:lpstr>National 5 ENGLISH </vt:lpstr>
      <vt:lpstr> NATIONAL 5  English</vt:lpstr>
      <vt:lpstr>NATIONAL 5  English</vt:lpstr>
      <vt:lpstr> NATIONAL 5  English</vt:lpstr>
      <vt:lpstr> NATIONAL 5  English</vt:lpstr>
      <vt:lpstr>NATIONAL 5  English</vt:lpstr>
      <vt:lpstr>NATIONAL 5  English</vt:lpstr>
      <vt:lpstr>NATIONAL 5  English</vt:lpstr>
      <vt:lpstr>PowerPoint Presentation</vt:lpstr>
      <vt:lpstr>NATIONAL 5  English</vt:lpstr>
      <vt:lpstr>Feedback</vt:lpstr>
      <vt:lpstr>Support materials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Francesca Weddle</dc:creator>
  <cp:lastModifiedBy>S Carney</cp:lastModifiedBy>
  <cp:revision>1</cp:revision>
  <cp:lastPrinted>2025-10-02T15:33:50Z</cp:lastPrinted>
  <dcterms:created xsi:type="dcterms:W3CDTF">2023-10-24T16:21:49Z</dcterms:created>
  <dcterms:modified xsi:type="dcterms:W3CDTF">2026-10-08T09:35:20Z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0x010100DB14F67D5BE2BB47A9A2663D9F0BA583</vt:lpwstr>
  </property>
  <property fmtid="{D5CDD505-2E9C-101B-9397-08002B2CF9AE}" pid="3" name="Order">
    <vt:r8>425400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