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82" r:id="rId4"/>
    <p:sldId id="295" r:id="rId5"/>
    <p:sldId id="297" r:id="rId6"/>
    <p:sldId id="300" r:id="rId7"/>
    <p:sldId id="299" r:id="rId8"/>
    <p:sldId id="298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7D4C69-2AD7-4821-AFAF-8083ECC0302D}" v="18" dt="2026-01-02T19:02:44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204" y="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makelearning.org/blog/2013/07/22/creating-spaces-that-engage-teens-a-qa-with-amy-eshleman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ucdaviscoe/5937096877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chieve.hashtag-learning.co.uk/learn/learn-home/" TargetMode="External"/><Relationship Id="rId7" Type="http://schemas.openxmlformats.org/officeDocument/2006/relationships/hyperlink" Target="https://replit.com/" TargetMode="External"/><Relationship Id="rId2" Type="http://schemas.openxmlformats.org/officeDocument/2006/relationships/hyperlink" Target="https://www.sqa.org.uk/pastpapers/findpastpaper.htm?subject=Computing+Science&amp;level=N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qa.org.uk/files_ccc/n5-course-spec-computing-science.pdf" TargetMode="External"/><Relationship Id="rId5" Type="http://schemas.openxmlformats.org/officeDocument/2006/relationships/hyperlink" Target="../OneDrive%20-%20Glow%20Scotland/National%205/Revision/Revision%20Booklet.pdf" TargetMode="External"/><Relationship Id="rId4" Type="http://schemas.openxmlformats.org/officeDocument/2006/relationships/hyperlink" Target="https://www.n5cs.mrneil.website/hom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r>
              <a:rPr lang="en-GB" sz="6600" dirty="0">
                <a:cs typeface="Calibri Light"/>
              </a:rPr>
              <a:t>Computing Science</a:t>
            </a:r>
            <a:endParaRPr lang="en-GB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sz="4400" dirty="0">
                <a:cs typeface="Calibri"/>
              </a:rPr>
              <a:t>Study Skills</a:t>
            </a:r>
            <a:endParaRPr lang="en-GB" sz="4400" dirty="0">
              <a:ea typeface="Calibri"/>
              <a:cs typeface="Calibri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qr code&#10;&#10;Description automatically generated">
            <a:extLst>
              <a:ext uri="{FF2B5EF4-FFF2-40B4-BE49-F238E27FC236}">
                <a16:creationId xmlns:a16="http://schemas.microsoft.com/office/drawing/2014/main" id="{2CD9DDBE-D15D-EE33-1065-939CB624F2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745"/>
          <a:stretch/>
        </p:blipFill>
        <p:spPr>
          <a:xfrm>
            <a:off x="7781544" y="1181286"/>
            <a:ext cx="4087368" cy="42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working on laptops&#10;&#10;Description automatically generated">
            <a:extLst>
              <a:ext uri="{FF2B5EF4-FFF2-40B4-BE49-F238E27FC236}">
                <a16:creationId xmlns:a16="http://schemas.microsoft.com/office/drawing/2014/main" id="{0166B8EA-B20A-054F-D954-7564BBDA40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5884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E1A2A-2A9D-B32B-866E-A9C903604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GB" sz="3700"/>
              <a:t>Welcome to the Computing Science Department</a:t>
            </a:r>
            <a:endParaRPr lang="en-GB" sz="370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6A698-2B40-F71E-6730-C469B2F85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GB">
                <a:cs typeface="Calibri" panose="020F0502020204030204"/>
              </a:rPr>
              <a:t>Miss Blair</a:t>
            </a:r>
            <a:endParaRPr lang="en-GB">
              <a:ea typeface="Calibri"/>
              <a:cs typeface="Calibri" panose="020F0502020204030204"/>
            </a:endParaRPr>
          </a:p>
          <a:p>
            <a:pPr marL="457200" lvl="1" indent="0">
              <a:buNone/>
            </a:pPr>
            <a:r>
              <a:rPr lang="en-GB" dirty="0">
                <a:ea typeface="Calibri"/>
                <a:cs typeface="Calibri" panose="020F0502020204030204"/>
              </a:rPr>
              <a:t>Mr Williamson</a:t>
            </a:r>
          </a:p>
          <a:p>
            <a:pPr marL="457200" lvl="1" indent="0">
              <a:buNone/>
            </a:pPr>
            <a:r>
              <a:rPr lang="en-GB">
                <a:ea typeface="Calibri"/>
                <a:cs typeface="Calibri"/>
              </a:rPr>
              <a:t>Ms Campbell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96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CF8E22-9356-9FBF-A28D-1D50F7D00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 dirty="0"/>
              <a:t>National 5 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268E0-3170-DD43-783B-473A25521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sz="2000"/>
              <a:t>Computing Science at all levels consists of 4 units but we only study 3:</a:t>
            </a:r>
            <a:endParaRPr lang="en-US" sz="2000"/>
          </a:p>
          <a:p>
            <a:pPr lvl="1"/>
            <a:r>
              <a:rPr lang="en-GB" sz="2000"/>
              <a:t>Software Design and Development</a:t>
            </a:r>
          </a:p>
          <a:p>
            <a:pPr lvl="1"/>
            <a:r>
              <a:rPr lang="en-GB" sz="2000">
                <a:cs typeface="Calibri"/>
              </a:rPr>
              <a:t>Computer Systems</a:t>
            </a:r>
          </a:p>
          <a:p>
            <a:pPr lvl="1"/>
            <a:r>
              <a:rPr lang="en-GB" sz="2000">
                <a:cs typeface="Calibri"/>
              </a:rPr>
              <a:t>Database Design and Development</a:t>
            </a:r>
          </a:p>
          <a:p>
            <a:pPr lvl="1"/>
            <a:r>
              <a:rPr lang="en-GB" sz="2000" i="1">
                <a:cs typeface="Calibri"/>
              </a:rPr>
              <a:t>Web Design and Development</a:t>
            </a:r>
          </a:p>
        </p:txBody>
      </p:sp>
      <p:pic>
        <p:nvPicPr>
          <p:cNvPr id="5" name="Picture 4" descr="A person working on a computer">
            <a:extLst>
              <a:ext uri="{FF2B5EF4-FFF2-40B4-BE49-F238E27FC236}">
                <a16:creationId xmlns:a16="http://schemas.microsoft.com/office/drawing/2014/main" id="{8C319958-462D-77B9-C33B-D17FF10862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546" r="20501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320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/>
              <a:t>Assessment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97EF4AF-CF69-F2ED-66CE-1340EB39DB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000820"/>
              </p:ext>
            </p:extLst>
          </p:nvPr>
        </p:nvGraphicFramePr>
        <p:xfrm>
          <a:off x="572493" y="1911493"/>
          <a:ext cx="10972800" cy="3672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109">
                  <a:extLst>
                    <a:ext uri="{9D8B030D-6E8A-4147-A177-3AD203B41FA5}">
                      <a16:colId xmlns:a16="http://schemas.microsoft.com/office/drawing/2014/main" val="2406523043"/>
                    </a:ext>
                  </a:extLst>
                </a:gridCol>
                <a:gridCol w="8333691">
                  <a:extLst>
                    <a:ext uri="{9D8B030D-6E8A-4147-A177-3AD203B41FA5}">
                      <a16:colId xmlns:a16="http://schemas.microsoft.com/office/drawing/2014/main" val="1757885425"/>
                    </a:ext>
                  </a:extLst>
                </a:gridCol>
              </a:tblGrid>
              <a:tr h="451879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N5 Computing Science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438009"/>
                  </a:ext>
                </a:extLst>
              </a:tr>
              <a:tr h="143988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1" dirty="0"/>
                        <a:t>Practical</a:t>
                      </a:r>
                    </a:p>
                    <a:p>
                      <a:pPr lvl="0">
                        <a:buNone/>
                      </a:pPr>
                      <a:endParaRPr lang="en-GB" sz="2000" b="1" dirty="0"/>
                    </a:p>
                    <a:p>
                      <a:pPr lvl="0">
                        <a:buNone/>
                      </a:pP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Assignment with two tasks set by the SQA each year</a:t>
                      </a:r>
                      <a:br>
                        <a:rPr lang="en-GB" sz="2000" dirty="0"/>
                      </a:br>
                      <a:endParaRPr lang="en-GB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 </a:t>
                      </a:r>
                      <a:r>
                        <a:rPr lang="en-GB" sz="2000" b="1" dirty="0"/>
                        <a:t>33% of their final grade</a:t>
                      </a:r>
                      <a:endParaRPr lang="en-GB" sz="2000" dirty="0"/>
                    </a:p>
                    <a:p>
                      <a:pPr lvl="0">
                        <a:buNone/>
                      </a:pPr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89618"/>
                  </a:ext>
                </a:extLst>
              </a:tr>
              <a:tr h="178040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2000" b="1" dirty="0"/>
                        <a:t>Theory Exam</a:t>
                      </a:r>
                    </a:p>
                    <a:p>
                      <a:pPr lvl="0">
                        <a:buNone/>
                      </a:pPr>
                      <a:endParaRPr lang="en-GB" sz="2000" b="1" dirty="0"/>
                    </a:p>
                    <a:p>
                      <a:pPr lvl="0">
                        <a:buNone/>
                      </a:pP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Exam with one mandatory section on Software Development and Computer Systems and one optional section chosen from Web Design or Database Design</a:t>
                      </a:r>
                    </a:p>
                    <a:p>
                      <a:endParaRPr lang="en-GB" sz="20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/>
                        <a:t>67% of their final grade</a:t>
                      </a:r>
                    </a:p>
                    <a:p>
                      <a:endParaRPr lang="en-GB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528159"/>
                  </a:ext>
                </a:extLst>
              </a:tr>
            </a:tbl>
          </a:graphicData>
        </a:graphic>
      </p:graphicFrame>
      <p:pic>
        <p:nvPicPr>
          <p:cNvPr id="3" name="Picture 2" descr="Qualifications Scotland - YouTube">
            <a:extLst>
              <a:ext uri="{FF2B5EF4-FFF2-40B4-BE49-F238E27FC236}">
                <a16:creationId xmlns:a16="http://schemas.microsoft.com/office/drawing/2014/main" id="{86C72E4D-D6BC-E6BD-444D-47FC5BE0A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420" y="281275"/>
            <a:ext cx="1085042" cy="108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6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push dir="u"/>
      </p:transition>
    </mc:Choice>
    <mc:Fallback xmlns="">
      <p:transition spd="slow" advTm="800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8C22AF-BBCB-0138-A07E-4F4ACC831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91CE7B9-4BD5-4A54-D6D9-F38FF366D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B85C01-4211-DE16-F2B1-7F0BB757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Practical Assessment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6928CF6-9CF4-E627-EAE2-0F9C0C245F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30C418-1652-87E0-5612-AA59A4FF1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4" y="1990725"/>
            <a:ext cx="10781306" cy="40679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Candidates complete this in class over 10 periods.</a:t>
            </a:r>
            <a:br>
              <a:rPr lang="en-GB" sz="2000" dirty="0"/>
            </a:br>
            <a:r>
              <a:rPr lang="en-GB" sz="2000" dirty="0"/>
              <a:t>Usually starting at the end of February/start of March.</a:t>
            </a:r>
          </a:p>
          <a:p>
            <a:pPr marL="0" indent="0">
              <a:buNone/>
            </a:pPr>
            <a:r>
              <a:rPr lang="en-GB" sz="2000" dirty="0"/>
              <a:t>Completely open book so candidates have access to every note provided by teachers as well as every piece of code they have written throughout the year.</a:t>
            </a:r>
            <a:br>
              <a:rPr lang="en-GB" sz="2000" dirty="0"/>
            </a:br>
            <a:endParaRPr lang="en-GB" sz="2000" dirty="0"/>
          </a:p>
          <a:p>
            <a:pPr marL="0" indent="0">
              <a:buNone/>
            </a:pPr>
            <a:r>
              <a:rPr lang="en-GB" sz="2000" dirty="0"/>
              <a:t>Two tasks set by the SQA each year: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Software</a:t>
            </a:r>
          </a:p>
          <a:p>
            <a:pPr marL="800100" lvl="1" indent="-342900">
              <a:buFontTx/>
              <a:buChar char="-"/>
            </a:pPr>
            <a:r>
              <a:rPr lang="en-GB" sz="1800" dirty="0"/>
              <a:t>Candidates receive a problem description and have to answer some analysis questions, produce a design for part of the program, then follow a design provided to implement the program and finally test and evaluate their solution.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Databases</a:t>
            </a:r>
          </a:p>
          <a:p>
            <a:pPr marL="800100" lvl="1" indent="-342900">
              <a:buFontTx/>
              <a:buChar char="-"/>
            </a:pPr>
            <a:r>
              <a:rPr lang="en-GB" sz="1800" dirty="0"/>
              <a:t> Candidates are given a database description and are required to answer some analysis questions and produce some working SQL statements to query the database</a:t>
            </a:r>
          </a:p>
        </p:txBody>
      </p:sp>
    </p:spTree>
    <p:extLst>
      <p:ext uri="{BB962C8B-B14F-4D97-AF65-F5344CB8AC3E}">
        <p14:creationId xmlns:p14="http://schemas.microsoft.com/office/powerpoint/2010/main" val="471121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push dir="u"/>
      </p:transition>
    </mc:Choice>
    <mc:Fallback>
      <p:transition spd="slow" advTm="8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F40DB-B184-5074-AFD0-0F6AD4BE7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752A7C3-031E-5040-2930-60C588999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5A4335-B068-A577-E8A1-1162D4CE6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Theory Exam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17911DF8-1C85-5DA7-2F43-DAA6E11C2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C52D8B-4AD9-6804-FFC3-79E80D864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4" y="1990725"/>
            <a:ext cx="10781306" cy="4067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Completed under normal exam conditions as set by Qualifications Scotland.</a:t>
            </a:r>
            <a:br>
              <a:rPr lang="en-GB" sz="2000" dirty="0"/>
            </a:br>
            <a:r>
              <a:rPr lang="en-GB" sz="2000" b="1" dirty="0"/>
              <a:t>90 minutes.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Covers all topics over two sections:</a:t>
            </a:r>
            <a:br>
              <a:rPr lang="en-GB" sz="2000" dirty="0"/>
            </a:br>
            <a:endParaRPr lang="en-GB" sz="2000" dirty="0"/>
          </a:p>
          <a:p>
            <a:pPr marL="342900" indent="-342900">
              <a:buFontTx/>
              <a:buChar char="-"/>
            </a:pPr>
            <a:r>
              <a:rPr lang="en-GB" sz="2000" dirty="0"/>
              <a:t>Section 1: Software Design and Development and Computer Systems</a:t>
            </a:r>
          </a:p>
          <a:p>
            <a:pPr marL="1257300" lvl="2" indent="-342900">
              <a:buFontTx/>
              <a:buChar char="-"/>
            </a:pPr>
            <a:r>
              <a:rPr lang="en-GB" sz="1800" dirty="0"/>
              <a:t>As well as theory questions, candidates </a:t>
            </a:r>
            <a:r>
              <a:rPr lang="en-GB" sz="1800" i="1" dirty="0"/>
              <a:t>will</a:t>
            </a:r>
            <a:r>
              <a:rPr lang="en-GB" sz="1800" b="1" dirty="0"/>
              <a:t> </a:t>
            </a:r>
            <a:r>
              <a:rPr lang="en-GB" sz="1800" dirty="0"/>
              <a:t>be required to write short sections of python code in the exam.</a:t>
            </a:r>
          </a:p>
          <a:p>
            <a:pPr marL="1257300" lvl="2" indent="-342900">
              <a:buFontTx/>
              <a:buChar char="-"/>
            </a:pPr>
            <a:r>
              <a:rPr lang="en-GB" sz="1800" dirty="0"/>
              <a:t>“Design technique” questions can also be answered in python at this level.</a:t>
            </a:r>
          </a:p>
          <a:p>
            <a:pPr marL="342900" indent="-342900">
              <a:buFontTx/>
              <a:buChar char="-"/>
            </a:pPr>
            <a:r>
              <a:rPr lang="en-GB" sz="2000" dirty="0"/>
              <a:t>Section 2:  Databases</a:t>
            </a:r>
          </a:p>
          <a:p>
            <a:pPr marL="1257300" lvl="2" indent="-342900">
              <a:buFontTx/>
              <a:buChar char="-"/>
            </a:pPr>
            <a:r>
              <a:rPr lang="en-GB" sz="1800" dirty="0"/>
              <a:t>Candidates will have to read and design SQL queries and answer theory questions</a:t>
            </a:r>
          </a:p>
          <a:p>
            <a:pPr marL="0" indent="0">
              <a:buNone/>
            </a:pPr>
            <a:r>
              <a:rPr lang="en-GB" sz="1600" i="1" dirty="0"/>
              <a:t>The paper will also have a Section 3 (Web Design) which our students do not need to answer.</a:t>
            </a:r>
          </a:p>
          <a:p>
            <a:pPr marL="342900" indent="-342900">
              <a:buFontTx/>
              <a:buChar char="-"/>
            </a:pPr>
            <a:endParaRPr lang="en-GB" sz="1600" dirty="0"/>
          </a:p>
          <a:p>
            <a:pPr marL="800100" lvl="1" indent="-342900">
              <a:buFontTx/>
              <a:buChar char="-"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6772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push dir="u"/>
      </p:transition>
    </mc:Choice>
    <mc:Fallback>
      <p:transition spd="slow" advTm="8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E17B21-135D-6466-D550-1B9B6D8E7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65F369C-6710-A01F-4E91-E44378231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02681F-7BD8-8111-3BFA-CE7092BA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Revision Resources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372D3277-FDEE-FA4D-0AC1-61F537881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FDA6B5-D050-B686-3015-6D1636C68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4" y="1990725"/>
            <a:ext cx="10781306" cy="36955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In addition to notes in Class Notebook and Teams, these resources are available to support revision:</a:t>
            </a:r>
            <a:br>
              <a:rPr lang="en-GB" sz="2000" dirty="0"/>
            </a:br>
            <a:endParaRPr lang="en-GB" sz="2000" dirty="0">
              <a:hlinkClick r:id="rId2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2"/>
              </a:rPr>
              <a:t>Past Papers, Past Assignments and Marking Schemes</a:t>
            </a:r>
            <a:endParaRPr lang="en-GB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3"/>
              </a:rPr>
              <a:t>Achieve</a:t>
            </a:r>
            <a:endParaRPr lang="en-GB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4"/>
              </a:rPr>
              <a:t>Mr Neil Computing Science</a:t>
            </a:r>
            <a:endParaRPr lang="en-GB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5" action="ppaction://hlinkfile"/>
              </a:rPr>
              <a:t>Revision Booklet</a:t>
            </a:r>
            <a:endParaRPr lang="en-GB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6"/>
              </a:rPr>
              <a:t>N5 Course Specification</a:t>
            </a:r>
            <a:endParaRPr lang="en-GB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GB" sz="2000" dirty="0">
                <a:hlinkClick r:id="rId7"/>
              </a:rPr>
              <a:t>Replit </a:t>
            </a:r>
            <a:r>
              <a:rPr lang="en-GB" sz="2000" dirty="0"/>
              <a:t>(online python compiler that allows you to save code)</a:t>
            </a:r>
          </a:p>
        </p:txBody>
      </p:sp>
    </p:spTree>
    <p:extLst>
      <p:ext uri="{BB962C8B-B14F-4D97-AF65-F5344CB8AC3E}">
        <p14:creationId xmlns:p14="http://schemas.microsoft.com/office/powerpoint/2010/main" val="3527413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push dir="u"/>
      </p:transition>
    </mc:Choice>
    <mc:Fallback>
      <p:transition spd="slow" advTm="8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D92E49-E2C4-4B32-BC12-76D6C2DD7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8BBAF7DA-2523-52B1-C6C7-181038258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61FBB-A28D-2E7A-7676-A853EB346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 dirty="0"/>
              <a:t>Revision Techniques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45B67761-FBE9-AED0-72D8-40A9C4447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6BA196-7071-3E6C-03A1-F3BBDE2EA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4" y="1990725"/>
            <a:ext cx="10781306" cy="3814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 support your child in revising for Computing Science you could:</a:t>
            </a:r>
            <a:br>
              <a:rPr lang="en-GB" sz="2400" dirty="0"/>
            </a:br>
            <a:endParaRPr lang="en-GB" sz="2400" dirty="0"/>
          </a:p>
          <a:p>
            <a:pPr lvl="1"/>
            <a:r>
              <a:rPr lang="en-GB" sz="2000" dirty="0"/>
              <a:t>Have them explain a section of code to you, going through each line and explaining what it does. (Either code they have written in class or one of the examples provided by their teacher).</a:t>
            </a:r>
            <a:br>
              <a:rPr lang="en-GB" sz="2000" dirty="0"/>
            </a:br>
            <a:endParaRPr lang="en-GB" sz="2000" dirty="0"/>
          </a:p>
          <a:p>
            <a:pPr lvl="1"/>
            <a:r>
              <a:rPr lang="en-GB" sz="2000" dirty="0"/>
              <a:t>Have them teach you how to write the standard algorithms:</a:t>
            </a:r>
          </a:p>
          <a:p>
            <a:pPr lvl="2"/>
            <a:r>
              <a:rPr lang="en-GB" sz="1800" dirty="0"/>
              <a:t>Input Validation</a:t>
            </a:r>
          </a:p>
          <a:p>
            <a:pPr lvl="2"/>
            <a:r>
              <a:rPr lang="en-GB" sz="1800" dirty="0"/>
              <a:t>Keeping a running total</a:t>
            </a:r>
          </a:p>
          <a:p>
            <a:pPr lvl="2"/>
            <a:r>
              <a:rPr lang="en-GB" sz="1800" dirty="0"/>
              <a:t>Traversing an array</a:t>
            </a:r>
            <a:br>
              <a:rPr lang="en-GB" sz="1800" dirty="0"/>
            </a:br>
            <a:endParaRPr lang="en-GB" sz="1800" dirty="0"/>
          </a:p>
          <a:p>
            <a:pPr lvl="1"/>
            <a:r>
              <a:rPr lang="en-GB" sz="2000" dirty="0"/>
              <a:t>Utilise AI to produce N5 level coding tasks for them (if they have exhausted our resources). </a:t>
            </a:r>
          </a:p>
        </p:txBody>
      </p:sp>
    </p:spTree>
    <p:extLst>
      <p:ext uri="{BB962C8B-B14F-4D97-AF65-F5344CB8AC3E}">
        <p14:creationId xmlns:p14="http://schemas.microsoft.com/office/powerpoint/2010/main" val="503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push dir="u"/>
      </p:transition>
    </mc:Choice>
    <mc:Fallback>
      <p:transition spd="slow" advTm="8000"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480</Words>
  <Application>Microsoft Office PowerPoint</Application>
  <PresentationFormat>Widescreen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Computing Science</vt:lpstr>
      <vt:lpstr>Welcome to the Computing Science Department</vt:lpstr>
      <vt:lpstr>National 5 </vt:lpstr>
      <vt:lpstr>Assessment</vt:lpstr>
      <vt:lpstr>Practical Assessment</vt:lpstr>
      <vt:lpstr>Theory Exam</vt:lpstr>
      <vt:lpstr>Revision Resources</vt:lpstr>
      <vt:lpstr>Revision Techniques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Jacqueline Campbell</dc:creator>
  <cp:lastModifiedBy>Miss Blair</cp:lastModifiedBy>
  <cp:revision>86</cp:revision>
  <dcterms:created xsi:type="dcterms:W3CDTF">2022-10-03T14:30:45Z</dcterms:created>
  <dcterms:modified xsi:type="dcterms:W3CDTF">2026-10-08T09:17:19Z</dcterms:modified>
</cp:coreProperties>
</file>