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7"/>
  </p:notesMasterIdLst>
  <p:sldIdLst>
    <p:sldId id="295" r:id="rId5"/>
    <p:sldId id="257" r:id="rId6"/>
    <p:sldId id="296" r:id="rId7"/>
    <p:sldId id="322" r:id="rId8"/>
    <p:sldId id="282" r:id="rId9"/>
    <p:sldId id="316" r:id="rId10"/>
    <p:sldId id="283" r:id="rId11"/>
    <p:sldId id="274" r:id="rId12"/>
    <p:sldId id="261" r:id="rId13"/>
    <p:sldId id="314" r:id="rId14"/>
    <p:sldId id="315" r:id="rId15"/>
    <p:sldId id="270" r:id="rId16"/>
    <p:sldId id="293" r:id="rId17"/>
    <p:sldId id="284" r:id="rId18"/>
    <p:sldId id="292" r:id="rId19"/>
    <p:sldId id="327" r:id="rId20"/>
    <p:sldId id="258" r:id="rId21"/>
    <p:sldId id="287" r:id="rId22"/>
    <p:sldId id="288" r:id="rId23"/>
    <p:sldId id="262" r:id="rId24"/>
    <p:sldId id="263" r:id="rId25"/>
    <p:sldId id="265" r:id="rId26"/>
    <p:sldId id="266" r:id="rId27"/>
    <p:sldId id="302" r:id="rId28"/>
    <p:sldId id="303" r:id="rId29"/>
    <p:sldId id="321" r:id="rId30"/>
    <p:sldId id="304" r:id="rId31"/>
    <p:sldId id="307" r:id="rId32"/>
    <p:sldId id="308" r:id="rId33"/>
    <p:sldId id="309" r:id="rId34"/>
    <p:sldId id="310" r:id="rId35"/>
    <p:sldId id="311" r:id="rId36"/>
    <p:sldId id="313" r:id="rId37"/>
    <p:sldId id="328" r:id="rId38"/>
    <p:sldId id="323" r:id="rId39"/>
    <p:sldId id="324" r:id="rId40"/>
    <p:sldId id="329" r:id="rId41"/>
    <p:sldId id="317" r:id="rId42"/>
    <p:sldId id="301" r:id="rId43"/>
    <p:sldId id="289" r:id="rId44"/>
    <p:sldId id="256" r:id="rId45"/>
    <p:sldId id="291" r:id="rId46"/>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54BE0B-B955-4B8C-9729-C9BC8B17DB1E}" v="4" dt="2026-10-07T14:19:57.6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ata2.xml.rels><?xml version="1.0" encoding="UTF-8" standalone="yes"?>
<Relationships xmlns="http://schemas.openxmlformats.org/package/2006/relationships"><Relationship Id="rId1" Type="http://schemas.openxmlformats.org/officeDocument/2006/relationships/hyperlink" Target="https://pomofocus.io/" TargetMode="External"/></Relationships>
</file>

<file path=ppt/diagrams/_rels/data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image" Target="../media/image54.png"/><Relationship Id="rId5" Type="http://schemas.openxmlformats.org/officeDocument/2006/relationships/image" Target="../media/image58.png"/><Relationship Id="rId4" Type="http://schemas.openxmlformats.org/officeDocument/2006/relationships/image" Target="../media/image57.png"/></Relationships>
</file>

<file path=ppt/diagrams/_rels/data4.xml.rels><?xml version="1.0" encoding="UTF-8" standalone="yes"?>
<Relationships xmlns="http://schemas.openxmlformats.org/package/2006/relationships"><Relationship Id="rId2" Type="http://schemas.openxmlformats.org/officeDocument/2006/relationships/hyperlink" Target="https://edutec4all.medu.sa/tag/%D8%A7%D9%84%D8%AA%D8%B9%D9%84%D9%8A%D9%85-%D8%A7%D9%84%D8%A7%D9%84%D9%83%D8%AA%D8%B1%D9%88%D9%86%D9%8A/?random-post=1" TargetMode="External"/><Relationship Id="rId1" Type="http://schemas.openxmlformats.org/officeDocument/2006/relationships/image" Target="../media/image5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2.xml.rels><?xml version="1.0" encoding="UTF-8" standalone="yes"?>
<Relationships xmlns="http://schemas.openxmlformats.org/package/2006/relationships"><Relationship Id="rId1" Type="http://schemas.openxmlformats.org/officeDocument/2006/relationships/hyperlink" Target="https://pomofocus.io/" TargetMode="External"/></Relationships>
</file>

<file path=ppt/diagrams/_rels/drawing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image" Target="../media/image54.png"/><Relationship Id="rId5" Type="http://schemas.openxmlformats.org/officeDocument/2006/relationships/image" Target="../media/image58.png"/><Relationship Id="rId4" Type="http://schemas.openxmlformats.org/officeDocument/2006/relationships/image" Target="../media/image57.png"/></Relationships>
</file>

<file path=ppt/diagrams/_rels/drawing4.xml.rels><?xml version="1.0" encoding="UTF-8" standalone="yes"?>
<Relationships xmlns="http://schemas.openxmlformats.org/package/2006/relationships"><Relationship Id="rId2" Type="http://schemas.openxmlformats.org/officeDocument/2006/relationships/hyperlink" Target="https://edutec4all.medu.sa/tag/%D8%A7%D9%84%D8%AA%D8%B9%D9%84%D9%8A%D9%85-%D8%A7%D9%84%D8%A7%D9%84%D9%83%D8%AA%D8%B1%D9%88%D9%86%D9%8A/?random-post=1" TargetMode="External"/><Relationship Id="rId1" Type="http://schemas.openxmlformats.org/officeDocument/2006/relationships/image" Target="../media/image59.png"/></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2">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070905-D2F8-4026-98C3-E54DD34A6A55}" type="doc">
      <dgm:prSet loTypeId="urn:microsoft.com/office/officeart/2018/2/layout/IconVerticalSolidList" loCatId="icon" qsTypeId="urn:microsoft.com/office/officeart/2005/8/quickstyle/simple1#5" qsCatId="simple" csTypeId="urn:microsoft.com/office/officeart/2005/8/colors/colorful2#1" csCatId="colorful" phldr="1"/>
      <dgm:spPr/>
      <dgm:t>
        <a:bodyPr/>
        <a:lstStyle/>
        <a:p>
          <a:endParaRPr lang="en-US"/>
        </a:p>
      </dgm:t>
    </dgm:pt>
    <dgm:pt modelId="{13A18861-3796-45AF-A6B9-A6343F948005}">
      <dgm:prSet/>
      <dgm:spPr/>
      <dgm:t>
        <a:bodyPr/>
        <a:lstStyle/>
        <a:p>
          <a:pPr>
            <a:lnSpc>
              <a:spcPct val="100000"/>
            </a:lnSpc>
          </a:pPr>
          <a:r>
            <a:rPr lang="en-GB"/>
            <a:t>To explain the importance of effective revision</a:t>
          </a:r>
          <a:endParaRPr lang="en-US"/>
        </a:p>
      </dgm:t>
    </dgm:pt>
    <dgm:pt modelId="{F3B050B0-8611-418D-A8D2-3D05BA648075}" type="parTrans" cxnId="{336764FE-9E14-4DD1-A0A3-5135EA038632}">
      <dgm:prSet/>
      <dgm:spPr/>
      <dgm:t>
        <a:bodyPr/>
        <a:lstStyle/>
        <a:p>
          <a:endParaRPr lang="en-US"/>
        </a:p>
      </dgm:t>
    </dgm:pt>
    <dgm:pt modelId="{B590F021-95AD-471E-8939-BCC0EF041C47}" type="sibTrans" cxnId="{336764FE-9E14-4DD1-A0A3-5135EA038632}">
      <dgm:prSet/>
      <dgm:spPr/>
      <dgm:t>
        <a:bodyPr/>
        <a:lstStyle/>
        <a:p>
          <a:endParaRPr lang="en-US"/>
        </a:p>
      </dgm:t>
    </dgm:pt>
    <dgm:pt modelId="{74C9B78C-6AF1-4219-98B9-71D85BFC89BE}">
      <dgm:prSet/>
      <dgm:spPr/>
      <dgm:t>
        <a:bodyPr/>
        <a:lstStyle/>
        <a:p>
          <a:pPr>
            <a:lnSpc>
              <a:spcPct val="100000"/>
            </a:lnSpc>
          </a:pPr>
          <a:r>
            <a:rPr lang="en-GB"/>
            <a:t>To provide practical examples  of effective revision techniques</a:t>
          </a:r>
          <a:endParaRPr lang="en-US"/>
        </a:p>
      </dgm:t>
    </dgm:pt>
    <dgm:pt modelId="{4EF39988-2FE7-4351-9274-49609AA97171}" type="parTrans" cxnId="{65C62FC7-34E8-468E-A37A-4DA320386B86}">
      <dgm:prSet/>
      <dgm:spPr/>
      <dgm:t>
        <a:bodyPr/>
        <a:lstStyle/>
        <a:p>
          <a:endParaRPr lang="en-US"/>
        </a:p>
      </dgm:t>
    </dgm:pt>
    <dgm:pt modelId="{8CC5497E-CCF6-49D3-84C0-B8423BB862D0}" type="sibTrans" cxnId="{65C62FC7-34E8-468E-A37A-4DA320386B86}">
      <dgm:prSet/>
      <dgm:spPr/>
      <dgm:t>
        <a:bodyPr/>
        <a:lstStyle/>
        <a:p>
          <a:endParaRPr lang="en-US"/>
        </a:p>
      </dgm:t>
    </dgm:pt>
    <dgm:pt modelId="{C089F613-BE84-48BB-9C39-D954EA294636}">
      <dgm:prSet/>
      <dgm:spPr/>
      <dgm:t>
        <a:bodyPr/>
        <a:lstStyle/>
        <a:p>
          <a:pPr>
            <a:lnSpc>
              <a:spcPct val="100000"/>
            </a:lnSpc>
          </a:pPr>
          <a:r>
            <a:rPr lang="en-GB"/>
            <a:t>To support the creation of effective study habits and environment</a:t>
          </a:r>
          <a:endParaRPr lang="en-US"/>
        </a:p>
      </dgm:t>
    </dgm:pt>
    <dgm:pt modelId="{753E2DA9-D1A2-4E4B-B385-891BC6F83316}" type="parTrans" cxnId="{6CF9B45C-DF12-45F8-BC2A-A16A84EB4B7C}">
      <dgm:prSet/>
      <dgm:spPr/>
      <dgm:t>
        <a:bodyPr/>
        <a:lstStyle/>
        <a:p>
          <a:endParaRPr lang="en-US"/>
        </a:p>
      </dgm:t>
    </dgm:pt>
    <dgm:pt modelId="{B2274E96-B16D-47DC-8BE8-708D86AFC16E}" type="sibTrans" cxnId="{6CF9B45C-DF12-45F8-BC2A-A16A84EB4B7C}">
      <dgm:prSet/>
      <dgm:spPr/>
      <dgm:t>
        <a:bodyPr/>
        <a:lstStyle/>
        <a:p>
          <a:endParaRPr lang="en-US"/>
        </a:p>
      </dgm:t>
    </dgm:pt>
    <dgm:pt modelId="{5C0ADBBE-94C7-43C6-8F13-1522EBE7340B}" type="pres">
      <dgm:prSet presAssocID="{7E070905-D2F8-4026-98C3-E54DD34A6A55}" presName="root" presStyleCnt="0">
        <dgm:presLayoutVars>
          <dgm:dir/>
          <dgm:resizeHandles val="exact"/>
        </dgm:presLayoutVars>
      </dgm:prSet>
      <dgm:spPr/>
    </dgm:pt>
    <dgm:pt modelId="{15EE2FD7-9C97-490C-9350-7C13FC65628E}" type="pres">
      <dgm:prSet presAssocID="{13A18861-3796-45AF-A6B9-A6343F948005}" presName="compNode" presStyleCnt="0"/>
      <dgm:spPr/>
    </dgm:pt>
    <dgm:pt modelId="{BC55CD8F-3B6D-4D0E-A16A-2AF0FA82B782}" type="pres">
      <dgm:prSet presAssocID="{13A18861-3796-45AF-A6B9-A6343F948005}" presName="bgRect" presStyleLbl="bgShp" presStyleIdx="0" presStyleCnt="3"/>
      <dgm:spPr/>
    </dgm:pt>
    <dgm:pt modelId="{A612CCD2-3558-4105-8A31-15AD6CA05058}" type="pres">
      <dgm:prSet presAssocID="{13A18861-3796-45AF-A6B9-A6343F94800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encil"/>
        </a:ext>
      </dgm:extLst>
    </dgm:pt>
    <dgm:pt modelId="{67D94595-7C99-433A-AAB8-4D8DDBDC5569}" type="pres">
      <dgm:prSet presAssocID="{13A18861-3796-45AF-A6B9-A6343F948005}" presName="spaceRect" presStyleCnt="0"/>
      <dgm:spPr/>
    </dgm:pt>
    <dgm:pt modelId="{8CF3DEFA-CB1D-4792-8E8E-00700FF2C45C}" type="pres">
      <dgm:prSet presAssocID="{13A18861-3796-45AF-A6B9-A6343F948005}" presName="parTx" presStyleLbl="revTx" presStyleIdx="0" presStyleCnt="3">
        <dgm:presLayoutVars>
          <dgm:chMax val="0"/>
          <dgm:chPref val="0"/>
        </dgm:presLayoutVars>
      </dgm:prSet>
      <dgm:spPr/>
    </dgm:pt>
    <dgm:pt modelId="{17780946-FB1F-4307-960B-767A8426C139}" type="pres">
      <dgm:prSet presAssocID="{B590F021-95AD-471E-8939-BCC0EF041C47}" presName="sibTrans" presStyleCnt="0"/>
      <dgm:spPr/>
    </dgm:pt>
    <dgm:pt modelId="{5274E648-A71C-4FC1-AA4E-C842AF53C1A9}" type="pres">
      <dgm:prSet presAssocID="{74C9B78C-6AF1-4219-98B9-71D85BFC89BE}" presName="compNode" presStyleCnt="0"/>
      <dgm:spPr/>
    </dgm:pt>
    <dgm:pt modelId="{C383D67C-6E13-488A-92FE-10C3FF510F03}" type="pres">
      <dgm:prSet presAssocID="{74C9B78C-6AF1-4219-98B9-71D85BFC89BE}" presName="bgRect" presStyleLbl="bgShp" presStyleIdx="1" presStyleCnt="3"/>
      <dgm:spPr/>
    </dgm:pt>
    <dgm:pt modelId="{2763F82C-E24B-4F7F-925B-17E83495EB7B}" type="pres">
      <dgm:prSet presAssocID="{74C9B78C-6AF1-4219-98B9-71D85BFC89BE}"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eacher"/>
        </a:ext>
      </dgm:extLst>
    </dgm:pt>
    <dgm:pt modelId="{8A435CA1-3F7B-4A36-B37C-6D46AEA45D43}" type="pres">
      <dgm:prSet presAssocID="{74C9B78C-6AF1-4219-98B9-71D85BFC89BE}" presName="spaceRect" presStyleCnt="0"/>
      <dgm:spPr/>
    </dgm:pt>
    <dgm:pt modelId="{4297284D-5FE1-4D10-8497-0CB91DE565A9}" type="pres">
      <dgm:prSet presAssocID="{74C9B78C-6AF1-4219-98B9-71D85BFC89BE}" presName="parTx" presStyleLbl="revTx" presStyleIdx="1" presStyleCnt="3">
        <dgm:presLayoutVars>
          <dgm:chMax val="0"/>
          <dgm:chPref val="0"/>
        </dgm:presLayoutVars>
      </dgm:prSet>
      <dgm:spPr/>
    </dgm:pt>
    <dgm:pt modelId="{2D23C64C-70BC-478C-909E-CD328406D8E5}" type="pres">
      <dgm:prSet presAssocID="{8CC5497E-CCF6-49D3-84C0-B8423BB862D0}" presName="sibTrans" presStyleCnt="0"/>
      <dgm:spPr/>
    </dgm:pt>
    <dgm:pt modelId="{21EAF657-87CB-4CA9-B16F-3678F8710514}" type="pres">
      <dgm:prSet presAssocID="{C089F613-BE84-48BB-9C39-D954EA294636}" presName="compNode" presStyleCnt="0"/>
      <dgm:spPr/>
    </dgm:pt>
    <dgm:pt modelId="{4D2113FA-B575-41E6-B6C8-3987DC048AC7}" type="pres">
      <dgm:prSet presAssocID="{C089F613-BE84-48BB-9C39-D954EA294636}" presName="bgRect" presStyleLbl="bgShp" presStyleIdx="2" presStyleCnt="3"/>
      <dgm:spPr/>
    </dgm:pt>
    <dgm:pt modelId="{289D3C24-89CB-4DBF-A6B4-FF0F8D4DBEF6}" type="pres">
      <dgm:prSet presAssocID="{C089F613-BE84-48BB-9C39-D954EA294636}" presName="iconRect" presStyleLbl="node1" presStyleIdx="2" presStyleCnt="3"/>
      <dgm:spPr>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eciduous tree"/>
        </a:ext>
      </dgm:extLst>
    </dgm:pt>
    <dgm:pt modelId="{80A6924B-406B-4DFE-9021-D007DCFBDA1C}" type="pres">
      <dgm:prSet presAssocID="{C089F613-BE84-48BB-9C39-D954EA294636}" presName="spaceRect" presStyleCnt="0"/>
      <dgm:spPr/>
    </dgm:pt>
    <dgm:pt modelId="{FFC83E4B-89E9-41EF-AEF8-BC8EEC77434B}" type="pres">
      <dgm:prSet presAssocID="{C089F613-BE84-48BB-9C39-D954EA294636}" presName="parTx" presStyleLbl="revTx" presStyleIdx="2" presStyleCnt="3">
        <dgm:presLayoutVars>
          <dgm:chMax val="0"/>
          <dgm:chPref val="0"/>
        </dgm:presLayoutVars>
      </dgm:prSet>
      <dgm:spPr/>
    </dgm:pt>
  </dgm:ptLst>
  <dgm:cxnLst>
    <dgm:cxn modelId="{9754D630-7FD9-40C9-BFB5-82F8899E4AB6}" type="presOf" srcId="{74C9B78C-6AF1-4219-98B9-71D85BFC89BE}" destId="{4297284D-5FE1-4D10-8497-0CB91DE565A9}" srcOrd="0" destOrd="0" presId="urn:microsoft.com/office/officeart/2018/2/layout/IconVerticalSolidList"/>
    <dgm:cxn modelId="{6CF9B45C-DF12-45F8-BC2A-A16A84EB4B7C}" srcId="{7E070905-D2F8-4026-98C3-E54DD34A6A55}" destId="{C089F613-BE84-48BB-9C39-D954EA294636}" srcOrd="2" destOrd="0" parTransId="{753E2DA9-D1A2-4E4B-B385-891BC6F83316}" sibTransId="{B2274E96-B16D-47DC-8BE8-708D86AFC16E}"/>
    <dgm:cxn modelId="{43610F57-39B8-4DE5-AC36-AD7574C6F549}" type="presOf" srcId="{7E070905-D2F8-4026-98C3-E54DD34A6A55}" destId="{5C0ADBBE-94C7-43C6-8F13-1522EBE7340B}" srcOrd="0" destOrd="0" presId="urn:microsoft.com/office/officeart/2018/2/layout/IconVerticalSolidList"/>
    <dgm:cxn modelId="{B543E08F-0E08-4AED-8838-638884FC40D2}" type="presOf" srcId="{C089F613-BE84-48BB-9C39-D954EA294636}" destId="{FFC83E4B-89E9-41EF-AEF8-BC8EEC77434B}" srcOrd="0" destOrd="0" presId="urn:microsoft.com/office/officeart/2018/2/layout/IconVerticalSolidList"/>
    <dgm:cxn modelId="{65C62FC7-34E8-468E-A37A-4DA320386B86}" srcId="{7E070905-D2F8-4026-98C3-E54DD34A6A55}" destId="{74C9B78C-6AF1-4219-98B9-71D85BFC89BE}" srcOrd="1" destOrd="0" parTransId="{4EF39988-2FE7-4351-9274-49609AA97171}" sibTransId="{8CC5497E-CCF6-49D3-84C0-B8423BB862D0}"/>
    <dgm:cxn modelId="{ACBE61D2-F2D7-4C84-AA98-A1D487333C82}" type="presOf" srcId="{13A18861-3796-45AF-A6B9-A6343F948005}" destId="{8CF3DEFA-CB1D-4792-8E8E-00700FF2C45C}" srcOrd="0" destOrd="0" presId="urn:microsoft.com/office/officeart/2018/2/layout/IconVerticalSolidList"/>
    <dgm:cxn modelId="{336764FE-9E14-4DD1-A0A3-5135EA038632}" srcId="{7E070905-D2F8-4026-98C3-E54DD34A6A55}" destId="{13A18861-3796-45AF-A6B9-A6343F948005}" srcOrd="0" destOrd="0" parTransId="{F3B050B0-8611-418D-A8D2-3D05BA648075}" sibTransId="{B590F021-95AD-471E-8939-BCC0EF041C47}"/>
    <dgm:cxn modelId="{32596623-2E6B-49D6-B060-8394B8C6BC89}" type="presParOf" srcId="{5C0ADBBE-94C7-43C6-8F13-1522EBE7340B}" destId="{15EE2FD7-9C97-490C-9350-7C13FC65628E}" srcOrd="0" destOrd="0" presId="urn:microsoft.com/office/officeart/2018/2/layout/IconVerticalSolidList"/>
    <dgm:cxn modelId="{5F213BA8-2F75-4BAF-8EA1-0097CE09898C}" type="presParOf" srcId="{15EE2FD7-9C97-490C-9350-7C13FC65628E}" destId="{BC55CD8F-3B6D-4D0E-A16A-2AF0FA82B782}" srcOrd="0" destOrd="0" presId="urn:microsoft.com/office/officeart/2018/2/layout/IconVerticalSolidList"/>
    <dgm:cxn modelId="{B442A529-9805-42D9-A4BC-4F5F28EAF3A6}" type="presParOf" srcId="{15EE2FD7-9C97-490C-9350-7C13FC65628E}" destId="{A612CCD2-3558-4105-8A31-15AD6CA05058}" srcOrd="1" destOrd="0" presId="urn:microsoft.com/office/officeart/2018/2/layout/IconVerticalSolidList"/>
    <dgm:cxn modelId="{BEB15FA4-80A0-4694-BE21-0A2A2CF4BD5D}" type="presParOf" srcId="{15EE2FD7-9C97-490C-9350-7C13FC65628E}" destId="{67D94595-7C99-433A-AAB8-4D8DDBDC5569}" srcOrd="2" destOrd="0" presId="urn:microsoft.com/office/officeart/2018/2/layout/IconVerticalSolidList"/>
    <dgm:cxn modelId="{ECE5EE02-E801-4F30-971D-D4CCF507DFB7}" type="presParOf" srcId="{15EE2FD7-9C97-490C-9350-7C13FC65628E}" destId="{8CF3DEFA-CB1D-4792-8E8E-00700FF2C45C}" srcOrd="3" destOrd="0" presId="urn:microsoft.com/office/officeart/2018/2/layout/IconVerticalSolidList"/>
    <dgm:cxn modelId="{9B0B6647-C192-4D02-9E58-43F33581EF83}" type="presParOf" srcId="{5C0ADBBE-94C7-43C6-8F13-1522EBE7340B}" destId="{17780946-FB1F-4307-960B-767A8426C139}" srcOrd="1" destOrd="0" presId="urn:microsoft.com/office/officeart/2018/2/layout/IconVerticalSolidList"/>
    <dgm:cxn modelId="{BB96166C-0861-4743-8EE5-856B9A34C4F5}" type="presParOf" srcId="{5C0ADBBE-94C7-43C6-8F13-1522EBE7340B}" destId="{5274E648-A71C-4FC1-AA4E-C842AF53C1A9}" srcOrd="2" destOrd="0" presId="urn:microsoft.com/office/officeart/2018/2/layout/IconVerticalSolidList"/>
    <dgm:cxn modelId="{363BB7B9-5E86-40D2-9EA0-1220CB643870}" type="presParOf" srcId="{5274E648-A71C-4FC1-AA4E-C842AF53C1A9}" destId="{C383D67C-6E13-488A-92FE-10C3FF510F03}" srcOrd="0" destOrd="0" presId="urn:microsoft.com/office/officeart/2018/2/layout/IconVerticalSolidList"/>
    <dgm:cxn modelId="{5DCE9E20-6BE6-4B9A-9891-D67B735A8544}" type="presParOf" srcId="{5274E648-A71C-4FC1-AA4E-C842AF53C1A9}" destId="{2763F82C-E24B-4F7F-925B-17E83495EB7B}" srcOrd="1" destOrd="0" presId="urn:microsoft.com/office/officeart/2018/2/layout/IconVerticalSolidList"/>
    <dgm:cxn modelId="{019DE506-DCE9-4410-8B78-4F5206E2069D}" type="presParOf" srcId="{5274E648-A71C-4FC1-AA4E-C842AF53C1A9}" destId="{8A435CA1-3F7B-4A36-B37C-6D46AEA45D43}" srcOrd="2" destOrd="0" presId="urn:microsoft.com/office/officeart/2018/2/layout/IconVerticalSolidList"/>
    <dgm:cxn modelId="{126951E1-2E01-46BE-86DF-3B8B5CA7617C}" type="presParOf" srcId="{5274E648-A71C-4FC1-AA4E-C842AF53C1A9}" destId="{4297284D-5FE1-4D10-8497-0CB91DE565A9}" srcOrd="3" destOrd="0" presId="urn:microsoft.com/office/officeart/2018/2/layout/IconVerticalSolidList"/>
    <dgm:cxn modelId="{841C600A-F68A-4CD0-8E0D-1B4337FC9CF2}" type="presParOf" srcId="{5C0ADBBE-94C7-43C6-8F13-1522EBE7340B}" destId="{2D23C64C-70BC-478C-909E-CD328406D8E5}" srcOrd="3" destOrd="0" presId="urn:microsoft.com/office/officeart/2018/2/layout/IconVerticalSolidList"/>
    <dgm:cxn modelId="{507B9A25-1F3A-46B7-B6EC-ADACBD6CDCCF}" type="presParOf" srcId="{5C0ADBBE-94C7-43C6-8F13-1522EBE7340B}" destId="{21EAF657-87CB-4CA9-B16F-3678F8710514}" srcOrd="4" destOrd="0" presId="urn:microsoft.com/office/officeart/2018/2/layout/IconVerticalSolidList"/>
    <dgm:cxn modelId="{68DA2A1D-E84A-40F6-8958-8B0BA6559DBF}" type="presParOf" srcId="{21EAF657-87CB-4CA9-B16F-3678F8710514}" destId="{4D2113FA-B575-41E6-B6C8-3987DC048AC7}" srcOrd="0" destOrd="0" presId="urn:microsoft.com/office/officeart/2018/2/layout/IconVerticalSolidList"/>
    <dgm:cxn modelId="{90CF0403-1EEA-4FAD-A3C1-2EE1EEFEB5D1}" type="presParOf" srcId="{21EAF657-87CB-4CA9-B16F-3678F8710514}" destId="{289D3C24-89CB-4DBF-A6B4-FF0F8D4DBEF6}" srcOrd="1" destOrd="0" presId="urn:microsoft.com/office/officeart/2018/2/layout/IconVerticalSolidList"/>
    <dgm:cxn modelId="{7997781B-87BC-429C-88F3-4C6B72022C3E}" type="presParOf" srcId="{21EAF657-87CB-4CA9-B16F-3678F8710514}" destId="{80A6924B-406B-4DFE-9021-D007DCFBDA1C}" srcOrd="2" destOrd="0" presId="urn:microsoft.com/office/officeart/2018/2/layout/IconVerticalSolidList"/>
    <dgm:cxn modelId="{6726D6CD-8FE4-4908-8BAA-660DA5ED7917}" type="presParOf" srcId="{21EAF657-87CB-4CA9-B16F-3678F8710514}" destId="{FFC83E4B-89E9-41EF-AEF8-BC8EEC77434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64C462-65EA-4B59-B0B9-F7E6451A3040}" type="doc">
      <dgm:prSet loTypeId="urn:microsoft.com/office/officeart/2005/8/layout/vList2" loCatId="list" qsTypeId="urn:microsoft.com/office/officeart/2005/8/quickstyle/simple1#6" qsCatId="simple" csTypeId="urn:microsoft.com/office/officeart/2005/8/colors/accent1_1#1" csCatId="accent1" phldr="1"/>
      <dgm:spPr/>
      <dgm:t>
        <a:bodyPr/>
        <a:lstStyle/>
        <a:p>
          <a:endParaRPr lang="en-US"/>
        </a:p>
      </dgm:t>
    </dgm:pt>
    <dgm:pt modelId="{41D909AE-D697-4AED-9F96-2EE8544B63FA}">
      <dgm:prSet/>
      <dgm:spPr/>
      <dgm:t>
        <a:bodyPr/>
        <a:lstStyle/>
        <a:p>
          <a:r>
            <a:rPr lang="en-GB"/>
            <a:t>You may wish to encourage the pomodoro method of approaching study – setting timers for e.g. 25 min work, followed by a 5min break. Learners don’t have any distractions in work time e.g. phones, but can do what they like in 5 min break.</a:t>
          </a:r>
          <a:endParaRPr lang="en-US"/>
        </a:p>
      </dgm:t>
    </dgm:pt>
    <dgm:pt modelId="{073FDBA3-003B-47ED-9201-C14F6447E436}" type="parTrans" cxnId="{EE514449-8922-4891-AC31-9C7D2E20FC98}">
      <dgm:prSet/>
      <dgm:spPr/>
      <dgm:t>
        <a:bodyPr/>
        <a:lstStyle/>
        <a:p>
          <a:endParaRPr lang="en-US"/>
        </a:p>
      </dgm:t>
    </dgm:pt>
    <dgm:pt modelId="{6F64C7E9-0D6E-4F33-BC0C-8B359A755424}" type="sibTrans" cxnId="{EE514449-8922-4891-AC31-9C7D2E20FC98}">
      <dgm:prSet/>
      <dgm:spPr/>
      <dgm:t>
        <a:bodyPr/>
        <a:lstStyle/>
        <a:p>
          <a:endParaRPr lang="en-US"/>
        </a:p>
      </dgm:t>
    </dgm:pt>
    <dgm:pt modelId="{2857932F-5452-40E5-B216-6763F8CD4161}">
      <dgm:prSet custT="1"/>
      <dgm:spPr/>
      <dgm:t>
        <a:bodyPr/>
        <a:lstStyle/>
        <a:p>
          <a:r>
            <a:rPr lang="en-GB" sz="3200">
              <a:hlinkClick xmlns:r="http://schemas.openxmlformats.org/officeDocument/2006/relationships" r:id="rId1"/>
            </a:rPr>
            <a:t>https://pomofocus.io/</a:t>
          </a:r>
          <a:r>
            <a:rPr lang="en-GB" sz="3200"/>
            <a:t> </a:t>
          </a:r>
          <a:endParaRPr lang="en-US" sz="3200"/>
        </a:p>
      </dgm:t>
    </dgm:pt>
    <dgm:pt modelId="{35A914A6-E52E-4287-9243-56F0948E2086}" type="parTrans" cxnId="{B0BEB488-F33C-442D-A9EF-085CAB43FC2A}">
      <dgm:prSet/>
      <dgm:spPr/>
      <dgm:t>
        <a:bodyPr/>
        <a:lstStyle/>
        <a:p>
          <a:endParaRPr lang="en-US"/>
        </a:p>
      </dgm:t>
    </dgm:pt>
    <dgm:pt modelId="{64C07E50-19C9-465F-92D0-4F3C4B3FE65E}" type="sibTrans" cxnId="{B0BEB488-F33C-442D-A9EF-085CAB43FC2A}">
      <dgm:prSet/>
      <dgm:spPr/>
      <dgm:t>
        <a:bodyPr/>
        <a:lstStyle/>
        <a:p>
          <a:endParaRPr lang="en-US"/>
        </a:p>
      </dgm:t>
    </dgm:pt>
    <dgm:pt modelId="{8BFE93A0-F343-406E-B2A1-9648335CDA2D}" type="pres">
      <dgm:prSet presAssocID="{3864C462-65EA-4B59-B0B9-F7E6451A3040}" presName="linear" presStyleCnt="0">
        <dgm:presLayoutVars>
          <dgm:animLvl val="lvl"/>
          <dgm:resizeHandles val="exact"/>
        </dgm:presLayoutVars>
      </dgm:prSet>
      <dgm:spPr/>
    </dgm:pt>
    <dgm:pt modelId="{EF7E7B81-7B90-4E5D-BD81-0CF844487B20}" type="pres">
      <dgm:prSet presAssocID="{41D909AE-D697-4AED-9F96-2EE8544B63FA}" presName="parentText" presStyleLbl="node1" presStyleIdx="0" presStyleCnt="2">
        <dgm:presLayoutVars>
          <dgm:chMax val="0"/>
          <dgm:bulletEnabled val="1"/>
        </dgm:presLayoutVars>
      </dgm:prSet>
      <dgm:spPr/>
    </dgm:pt>
    <dgm:pt modelId="{5CDA7ECB-3E5B-43F2-95E3-DCBB60A09BC2}" type="pres">
      <dgm:prSet presAssocID="{6F64C7E9-0D6E-4F33-BC0C-8B359A755424}" presName="spacer" presStyleCnt="0"/>
      <dgm:spPr/>
    </dgm:pt>
    <dgm:pt modelId="{5C664E8F-6EF8-42DE-967F-0670176A49E1}" type="pres">
      <dgm:prSet presAssocID="{2857932F-5452-40E5-B216-6763F8CD4161}" presName="parentText" presStyleLbl="node1" presStyleIdx="1" presStyleCnt="2" custScaleY="41698">
        <dgm:presLayoutVars>
          <dgm:chMax val="0"/>
          <dgm:bulletEnabled val="1"/>
        </dgm:presLayoutVars>
      </dgm:prSet>
      <dgm:spPr/>
    </dgm:pt>
  </dgm:ptLst>
  <dgm:cxnLst>
    <dgm:cxn modelId="{1AC7A23C-88FF-4029-9A0A-B2F6D5745E50}" type="presOf" srcId="{3864C462-65EA-4B59-B0B9-F7E6451A3040}" destId="{8BFE93A0-F343-406E-B2A1-9648335CDA2D}" srcOrd="0" destOrd="0" presId="urn:microsoft.com/office/officeart/2005/8/layout/vList2"/>
    <dgm:cxn modelId="{EE514449-8922-4891-AC31-9C7D2E20FC98}" srcId="{3864C462-65EA-4B59-B0B9-F7E6451A3040}" destId="{41D909AE-D697-4AED-9F96-2EE8544B63FA}" srcOrd="0" destOrd="0" parTransId="{073FDBA3-003B-47ED-9201-C14F6447E436}" sibTransId="{6F64C7E9-0D6E-4F33-BC0C-8B359A755424}"/>
    <dgm:cxn modelId="{B0BEB488-F33C-442D-A9EF-085CAB43FC2A}" srcId="{3864C462-65EA-4B59-B0B9-F7E6451A3040}" destId="{2857932F-5452-40E5-B216-6763F8CD4161}" srcOrd="1" destOrd="0" parTransId="{35A914A6-E52E-4287-9243-56F0948E2086}" sibTransId="{64C07E50-19C9-465F-92D0-4F3C4B3FE65E}"/>
    <dgm:cxn modelId="{56EAFA9A-5F51-405F-9A4D-2A067AFA17B2}" type="presOf" srcId="{41D909AE-D697-4AED-9F96-2EE8544B63FA}" destId="{EF7E7B81-7B90-4E5D-BD81-0CF844487B20}" srcOrd="0" destOrd="0" presId="urn:microsoft.com/office/officeart/2005/8/layout/vList2"/>
    <dgm:cxn modelId="{A5773DB1-F3FB-4F22-9D48-15B6AA744434}" type="presOf" srcId="{2857932F-5452-40E5-B216-6763F8CD4161}" destId="{5C664E8F-6EF8-42DE-967F-0670176A49E1}" srcOrd="0" destOrd="0" presId="urn:microsoft.com/office/officeart/2005/8/layout/vList2"/>
    <dgm:cxn modelId="{A0B89B53-7434-4D7E-8190-89D965C04245}" type="presParOf" srcId="{8BFE93A0-F343-406E-B2A1-9648335CDA2D}" destId="{EF7E7B81-7B90-4E5D-BD81-0CF844487B20}" srcOrd="0" destOrd="0" presId="urn:microsoft.com/office/officeart/2005/8/layout/vList2"/>
    <dgm:cxn modelId="{79AD0060-436A-422D-8FC4-18B732C26FC3}" type="presParOf" srcId="{8BFE93A0-F343-406E-B2A1-9648335CDA2D}" destId="{5CDA7ECB-3E5B-43F2-95E3-DCBB60A09BC2}" srcOrd="1" destOrd="0" presId="urn:microsoft.com/office/officeart/2005/8/layout/vList2"/>
    <dgm:cxn modelId="{3876C91B-A07F-4877-AE9E-5F273796032C}" type="presParOf" srcId="{8BFE93A0-F343-406E-B2A1-9648335CDA2D}" destId="{5C664E8F-6EF8-42DE-967F-0670176A49E1}"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4805C80-39F1-49AB-8D0D-04BE6FD72630}" type="doc">
      <dgm:prSet loTypeId="urn:microsoft.com/office/officeart/2018/2/layout/IconCircleList" loCatId="icon" qsTypeId="urn:microsoft.com/office/officeart/2005/8/quickstyle/simple1#7" qsCatId="simple" csTypeId="urn:microsoft.com/office/officeart/2018/5/colors/Iconchunking_neutralicon_colorful1" csCatId="colorful" phldr="1"/>
      <dgm:spPr/>
      <dgm:t>
        <a:bodyPr/>
        <a:lstStyle/>
        <a:p>
          <a:endParaRPr lang="en-US"/>
        </a:p>
      </dgm:t>
    </dgm:pt>
    <dgm:pt modelId="{E586C3F5-E07A-4BDA-9B1E-021375ED12BF}">
      <dgm:prSet custT="1"/>
      <dgm:spPr/>
      <dgm:t>
        <a:bodyPr/>
        <a:lstStyle/>
        <a:p>
          <a:pPr>
            <a:lnSpc>
              <a:spcPct val="100000"/>
            </a:lnSpc>
          </a:pPr>
          <a:r>
            <a:rPr lang="en-US" sz="2400"/>
            <a:t>Digital notebook</a:t>
          </a:r>
        </a:p>
      </dgm:t>
    </dgm:pt>
    <dgm:pt modelId="{DF6A33A5-DAA2-47B3-9725-F53DB35F5F30}" type="parTrans" cxnId="{B2739E26-ED63-4EB1-A16A-7C2980F12F62}">
      <dgm:prSet/>
      <dgm:spPr/>
      <dgm:t>
        <a:bodyPr/>
        <a:lstStyle/>
        <a:p>
          <a:endParaRPr lang="en-US"/>
        </a:p>
      </dgm:t>
    </dgm:pt>
    <dgm:pt modelId="{CE499B9A-A8F1-4D54-B511-2C6985A2D1C4}" type="sibTrans" cxnId="{B2739E26-ED63-4EB1-A16A-7C2980F12F62}">
      <dgm:prSet/>
      <dgm:spPr/>
      <dgm:t>
        <a:bodyPr/>
        <a:lstStyle/>
        <a:p>
          <a:pPr>
            <a:lnSpc>
              <a:spcPct val="100000"/>
            </a:lnSpc>
          </a:pPr>
          <a:endParaRPr lang="en-US"/>
        </a:p>
      </dgm:t>
    </dgm:pt>
    <dgm:pt modelId="{026E67DC-0783-47B8-9BB6-606414DE8A29}">
      <dgm:prSet custT="1"/>
      <dgm:spPr/>
      <dgm:t>
        <a:bodyPr/>
        <a:lstStyle/>
        <a:p>
          <a:pPr>
            <a:lnSpc>
              <a:spcPct val="100000"/>
            </a:lnSpc>
          </a:pPr>
          <a:r>
            <a:rPr lang="en-US" sz="2400"/>
            <a:t>Pages are stored in sections</a:t>
          </a:r>
        </a:p>
      </dgm:t>
    </dgm:pt>
    <dgm:pt modelId="{B4D55207-3024-4E07-A2F4-D52D4B3FAE13}" type="parTrans" cxnId="{57009785-91FE-4995-89F9-B48F359FCD28}">
      <dgm:prSet/>
      <dgm:spPr/>
      <dgm:t>
        <a:bodyPr/>
        <a:lstStyle/>
        <a:p>
          <a:endParaRPr lang="en-US"/>
        </a:p>
      </dgm:t>
    </dgm:pt>
    <dgm:pt modelId="{5C8157E9-0134-48F7-AD6C-13BDD96F0787}" type="sibTrans" cxnId="{57009785-91FE-4995-89F9-B48F359FCD28}">
      <dgm:prSet/>
      <dgm:spPr/>
      <dgm:t>
        <a:bodyPr/>
        <a:lstStyle/>
        <a:p>
          <a:pPr>
            <a:lnSpc>
              <a:spcPct val="100000"/>
            </a:lnSpc>
          </a:pPr>
          <a:endParaRPr lang="en-US"/>
        </a:p>
      </dgm:t>
    </dgm:pt>
    <dgm:pt modelId="{437A836B-64E1-499C-8D29-3A25A4E07DAF}">
      <dgm:prSet custT="1"/>
      <dgm:spPr/>
      <dgm:t>
        <a:bodyPr/>
        <a:lstStyle/>
        <a:p>
          <a:pPr>
            <a:lnSpc>
              <a:spcPct val="100000"/>
            </a:lnSpc>
          </a:pPr>
          <a:r>
            <a:rPr lang="en-US" sz="2400"/>
            <a:t>Now widely used in education and industry</a:t>
          </a:r>
        </a:p>
      </dgm:t>
    </dgm:pt>
    <dgm:pt modelId="{FA2631BD-226B-43BA-9B16-6E97857FCB13}" type="parTrans" cxnId="{B13B8E64-742A-4A1E-A91A-34A66CDBDDDC}">
      <dgm:prSet/>
      <dgm:spPr/>
      <dgm:t>
        <a:bodyPr/>
        <a:lstStyle/>
        <a:p>
          <a:endParaRPr lang="en-US"/>
        </a:p>
      </dgm:t>
    </dgm:pt>
    <dgm:pt modelId="{09109655-ECA0-43AE-A057-647CAD240246}" type="sibTrans" cxnId="{B13B8E64-742A-4A1E-A91A-34A66CDBDDDC}">
      <dgm:prSet/>
      <dgm:spPr/>
      <dgm:t>
        <a:bodyPr/>
        <a:lstStyle/>
        <a:p>
          <a:pPr>
            <a:lnSpc>
              <a:spcPct val="100000"/>
            </a:lnSpc>
          </a:pPr>
          <a:endParaRPr lang="en-US"/>
        </a:p>
      </dgm:t>
    </dgm:pt>
    <dgm:pt modelId="{30971923-1758-4788-A734-32D4EEF84580}">
      <dgm:prSet custT="1"/>
      <dgm:spPr/>
      <dgm:t>
        <a:bodyPr/>
        <a:lstStyle/>
        <a:p>
          <a:pPr>
            <a:lnSpc>
              <a:spcPct val="100000"/>
            </a:lnSpc>
          </a:pPr>
          <a:r>
            <a:rPr lang="en-US" sz="2400"/>
            <a:t>Teachers can share learning resources in the Content Library</a:t>
          </a:r>
        </a:p>
      </dgm:t>
    </dgm:pt>
    <dgm:pt modelId="{D0B88278-D3D9-402A-98F5-AC8775A3B614}" type="parTrans" cxnId="{92C67D6B-822D-49E4-9CAC-9D2F0A40E9A3}">
      <dgm:prSet/>
      <dgm:spPr/>
      <dgm:t>
        <a:bodyPr/>
        <a:lstStyle/>
        <a:p>
          <a:endParaRPr lang="en-US"/>
        </a:p>
      </dgm:t>
    </dgm:pt>
    <dgm:pt modelId="{21871FA7-88FF-43C7-BEBC-ED65D32417D6}" type="sibTrans" cxnId="{92C67D6B-822D-49E4-9CAC-9D2F0A40E9A3}">
      <dgm:prSet/>
      <dgm:spPr/>
      <dgm:t>
        <a:bodyPr/>
        <a:lstStyle/>
        <a:p>
          <a:pPr>
            <a:lnSpc>
              <a:spcPct val="100000"/>
            </a:lnSpc>
          </a:pPr>
          <a:endParaRPr lang="en-US"/>
        </a:p>
      </dgm:t>
    </dgm:pt>
    <dgm:pt modelId="{4572C3A3-2972-4644-B2CD-F25AECE435CF}">
      <dgm:prSet custT="1"/>
      <dgm:spPr/>
      <dgm:t>
        <a:bodyPr/>
        <a:lstStyle/>
        <a:p>
          <a:pPr>
            <a:lnSpc>
              <a:spcPct val="100000"/>
            </a:lnSpc>
          </a:pPr>
          <a:r>
            <a:rPr lang="en-US" sz="2200"/>
            <a:t>Accessible on a variety of enabled devices – Anywhere, Anytime Learning (AAL)</a:t>
          </a:r>
        </a:p>
      </dgm:t>
    </dgm:pt>
    <dgm:pt modelId="{A2FEFFEB-33A1-4167-9D92-EFB46D562E56}" type="parTrans" cxnId="{FAEF99BD-9DF4-4620-B297-C1047BD340EC}">
      <dgm:prSet/>
      <dgm:spPr/>
      <dgm:t>
        <a:bodyPr/>
        <a:lstStyle/>
        <a:p>
          <a:endParaRPr lang="en-US"/>
        </a:p>
      </dgm:t>
    </dgm:pt>
    <dgm:pt modelId="{64B6EA6A-A880-498A-9E10-3027BE1D5181}" type="sibTrans" cxnId="{FAEF99BD-9DF4-4620-B297-C1047BD340EC}">
      <dgm:prSet/>
      <dgm:spPr/>
      <dgm:t>
        <a:bodyPr/>
        <a:lstStyle/>
        <a:p>
          <a:pPr>
            <a:lnSpc>
              <a:spcPct val="100000"/>
            </a:lnSpc>
          </a:pPr>
          <a:endParaRPr lang="en-US"/>
        </a:p>
      </dgm:t>
    </dgm:pt>
    <dgm:pt modelId="{7CB7BDFD-A66B-4D5F-98AD-D766F775E89F}" type="pres">
      <dgm:prSet presAssocID="{F4805C80-39F1-49AB-8D0D-04BE6FD72630}" presName="root" presStyleCnt="0">
        <dgm:presLayoutVars>
          <dgm:dir/>
          <dgm:resizeHandles val="exact"/>
        </dgm:presLayoutVars>
      </dgm:prSet>
      <dgm:spPr/>
    </dgm:pt>
    <dgm:pt modelId="{D12E2A03-88AA-4A86-98D5-1C2793E4D06A}" type="pres">
      <dgm:prSet presAssocID="{F4805C80-39F1-49AB-8D0D-04BE6FD72630}" presName="container" presStyleCnt="0">
        <dgm:presLayoutVars>
          <dgm:dir/>
          <dgm:resizeHandles val="exact"/>
        </dgm:presLayoutVars>
      </dgm:prSet>
      <dgm:spPr/>
    </dgm:pt>
    <dgm:pt modelId="{96B925E0-868E-45EE-8558-2BA028E01AB4}" type="pres">
      <dgm:prSet presAssocID="{E586C3F5-E07A-4BDA-9B1E-021375ED12BF}" presName="compNode" presStyleCnt="0"/>
      <dgm:spPr/>
    </dgm:pt>
    <dgm:pt modelId="{38EC6983-9265-4FF0-AB3F-F077E04FF9BB}" type="pres">
      <dgm:prSet presAssocID="{E586C3F5-E07A-4BDA-9B1E-021375ED12BF}" presName="iconBgRect" presStyleLbl="bgShp" presStyleIdx="0" presStyleCnt="5"/>
      <dgm:spPr/>
    </dgm:pt>
    <dgm:pt modelId="{6B4A2658-75E9-48E9-8806-E017FD244625}" type="pres">
      <dgm:prSet presAssocID="{E586C3F5-E07A-4BDA-9B1E-021375ED12BF}" presName="iconRect" presStyleLbl="node1" presStyleIdx="0" presStyleCnt="5"/>
      <dgm:spPr>
        <a:blipFill>
          <a:blip xmlns:r="http://schemas.openxmlformats.org/officeDocument/2006/relationships" r:embed="rId1" cstate="print">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Laptop"/>
        </a:ext>
      </dgm:extLst>
    </dgm:pt>
    <dgm:pt modelId="{A8FCFB91-DD74-4498-8956-7BB60DFFC639}" type="pres">
      <dgm:prSet presAssocID="{E586C3F5-E07A-4BDA-9B1E-021375ED12BF}" presName="spaceRect" presStyleCnt="0"/>
      <dgm:spPr/>
    </dgm:pt>
    <dgm:pt modelId="{E0A2B357-5017-40E2-8201-989EF5397178}" type="pres">
      <dgm:prSet presAssocID="{E586C3F5-E07A-4BDA-9B1E-021375ED12BF}" presName="textRect" presStyleLbl="revTx" presStyleIdx="0" presStyleCnt="5">
        <dgm:presLayoutVars>
          <dgm:chMax val="1"/>
          <dgm:chPref val="1"/>
        </dgm:presLayoutVars>
      </dgm:prSet>
      <dgm:spPr/>
    </dgm:pt>
    <dgm:pt modelId="{767CFFCF-E88C-4854-B3F5-F9C941FBAB55}" type="pres">
      <dgm:prSet presAssocID="{CE499B9A-A8F1-4D54-B511-2C6985A2D1C4}" presName="sibTrans" presStyleLbl="sibTrans2D1" presStyleIdx="0" presStyleCnt="0"/>
      <dgm:spPr/>
    </dgm:pt>
    <dgm:pt modelId="{BC6D63C4-E692-4645-868C-F8C754F96D29}" type="pres">
      <dgm:prSet presAssocID="{026E67DC-0783-47B8-9BB6-606414DE8A29}" presName="compNode" presStyleCnt="0"/>
      <dgm:spPr/>
    </dgm:pt>
    <dgm:pt modelId="{E3AEEE1B-E4DD-4029-8E5E-01B76E51B0EE}" type="pres">
      <dgm:prSet presAssocID="{026E67DC-0783-47B8-9BB6-606414DE8A29}" presName="iconBgRect" presStyleLbl="bgShp" presStyleIdx="1" presStyleCnt="5"/>
      <dgm:spPr>
        <a:solidFill>
          <a:srgbClr val="7030A0"/>
        </a:solidFill>
      </dgm:spPr>
    </dgm:pt>
    <dgm:pt modelId="{B57C7AC4-3689-44C6-8990-6AE4F8CDF632}" type="pres">
      <dgm:prSet presAssocID="{026E67DC-0783-47B8-9BB6-606414DE8A29}" presName="iconRect" presStyleLbl="nod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Document"/>
        </a:ext>
      </dgm:extLst>
    </dgm:pt>
    <dgm:pt modelId="{18E6FE4E-95C6-428E-A71E-8F04CAA15C82}" type="pres">
      <dgm:prSet presAssocID="{026E67DC-0783-47B8-9BB6-606414DE8A29}" presName="spaceRect" presStyleCnt="0"/>
      <dgm:spPr/>
    </dgm:pt>
    <dgm:pt modelId="{DA508A8C-7A2D-4DB1-A9D3-C7FFC0B30E29}" type="pres">
      <dgm:prSet presAssocID="{026E67DC-0783-47B8-9BB6-606414DE8A29}" presName="textRect" presStyleLbl="revTx" presStyleIdx="1" presStyleCnt="5">
        <dgm:presLayoutVars>
          <dgm:chMax val="1"/>
          <dgm:chPref val="1"/>
        </dgm:presLayoutVars>
      </dgm:prSet>
      <dgm:spPr/>
    </dgm:pt>
    <dgm:pt modelId="{D2747294-AB29-492C-837A-B5FF670D46E4}" type="pres">
      <dgm:prSet presAssocID="{5C8157E9-0134-48F7-AD6C-13BDD96F0787}" presName="sibTrans" presStyleLbl="sibTrans2D1" presStyleIdx="0" presStyleCnt="0"/>
      <dgm:spPr/>
    </dgm:pt>
    <dgm:pt modelId="{044D0D1A-D6AB-4CFE-8178-3D37B2F75120}" type="pres">
      <dgm:prSet presAssocID="{437A836B-64E1-499C-8D29-3A25A4E07DAF}" presName="compNode" presStyleCnt="0"/>
      <dgm:spPr/>
    </dgm:pt>
    <dgm:pt modelId="{488071CA-7455-4F8D-9562-3844C99F2B43}" type="pres">
      <dgm:prSet presAssocID="{437A836B-64E1-499C-8D29-3A25A4E07DAF}" presName="iconBgRect" presStyleLbl="bgShp" presStyleIdx="2" presStyleCnt="5"/>
      <dgm:spPr/>
    </dgm:pt>
    <dgm:pt modelId="{E01D44F1-F706-496C-8B11-5347AAB3317C}" type="pres">
      <dgm:prSet presAssocID="{437A836B-64E1-499C-8D29-3A25A4E07DAF}" presName="iconRect" presStyleLbl="node1" presStyleIdx="2" presStyleCnt="5"/>
      <dgm:spPr>
        <a:blipFill>
          <a:blip xmlns:r="http://schemas.openxmlformats.org/officeDocument/2006/relationships" r:embed="rId3" cstate="print">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Books"/>
        </a:ext>
      </dgm:extLst>
    </dgm:pt>
    <dgm:pt modelId="{6E2AFA81-4403-4D84-96BE-BF214CDFEACF}" type="pres">
      <dgm:prSet presAssocID="{437A836B-64E1-499C-8D29-3A25A4E07DAF}" presName="spaceRect" presStyleCnt="0"/>
      <dgm:spPr/>
    </dgm:pt>
    <dgm:pt modelId="{A6C6E29B-CF62-4A1F-9988-B29D65B49048}" type="pres">
      <dgm:prSet presAssocID="{437A836B-64E1-499C-8D29-3A25A4E07DAF}" presName="textRect" presStyleLbl="revTx" presStyleIdx="2" presStyleCnt="5">
        <dgm:presLayoutVars>
          <dgm:chMax val="1"/>
          <dgm:chPref val="1"/>
        </dgm:presLayoutVars>
      </dgm:prSet>
      <dgm:spPr/>
    </dgm:pt>
    <dgm:pt modelId="{30CC5582-CAB5-4F97-A0E9-29899D55E704}" type="pres">
      <dgm:prSet presAssocID="{09109655-ECA0-43AE-A057-647CAD240246}" presName="sibTrans" presStyleLbl="sibTrans2D1" presStyleIdx="0" presStyleCnt="0"/>
      <dgm:spPr/>
    </dgm:pt>
    <dgm:pt modelId="{508121F1-F0E7-4A7A-9464-7580BBDEF833}" type="pres">
      <dgm:prSet presAssocID="{30971923-1758-4788-A734-32D4EEF84580}" presName="compNode" presStyleCnt="0"/>
      <dgm:spPr/>
    </dgm:pt>
    <dgm:pt modelId="{12A17FEE-95E6-4997-A193-BDF25E22B8C6}" type="pres">
      <dgm:prSet presAssocID="{30971923-1758-4788-A734-32D4EEF84580}" presName="iconBgRect" presStyleLbl="bgShp" presStyleIdx="3" presStyleCnt="5" custLinFactX="49016" custLinFactNeighborX="100000" custLinFactNeighborY="1"/>
      <dgm:spPr/>
    </dgm:pt>
    <dgm:pt modelId="{F34DE242-D985-4427-A1E2-CE2C0C24C597}" type="pres">
      <dgm:prSet presAssocID="{30971923-1758-4788-A734-32D4EEF84580}" presName="iconRect" presStyleLbl="node1" presStyleIdx="3" presStyleCnt="5" custLinFactX="100000" custLinFactNeighborX="147042" custLinFactNeighborY="-2473"/>
      <dgm:spPr>
        <a:blipFill>
          <a:blip xmlns:r="http://schemas.openxmlformats.org/officeDocument/2006/relationships" r:embed="rId4" cstate="print">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Teacher"/>
        </a:ext>
      </dgm:extLst>
    </dgm:pt>
    <dgm:pt modelId="{831CDB08-25E6-4CFE-B31D-1493B98D1B04}" type="pres">
      <dgm:prSet presAssocID="{30971923-1758-4788-A734-32D4EEF84580}" presName="spaceRect" presStyleCnt="0"/>
      <dgm:spPr/>
    </dgm:pt>
    <dgm:pt modelId="{628C9A7D-4FB6-4D9A-AA2A-5EFA7916BCF6}" type="pres">
      <dgm:prSet presAssocID="{30971923-1758-4788-A734-32D4EEF84580}" presName="textRect" presStyleLbl="revTx" presStyleIdx="3" presStyleCnt="5" custLinFactNeighborX="63218" custLinFactNeighborY="1">
        <dgm:presLayoutVars>
          <dgm:chMax val="1"/>
          <dgm:chPref val="1"/>
        </dgm:presLayoutVars>
      </dgm:prSet>
      <dgm:spPr/>
    </dgm:pt>
    <dgm:pt modelId="{D9C24625-FFA1-4A3E-851D-550E77EF13B7}" type="pres">
      <dgm:prSet presAssocID="{21871FA7-88FF-43C7-BEBC-ED65D32417D6}" presName="sibTrans" presStyleLbl="sibTrans2D1" presStyleIdx="0" presStyleCnt="0"/>
      <dgm:spPr/>
    </dgm:pt>
    <dgm:pt modelId="{C7379325-09B9-4625-8E88-DB5BDB585395}" type="pres">
      <dgm:prSet presAssocID="{4572C3A3-2972-4644-B2CD-F25AECE435CF}" presName="compNode" presStyleCnt="0"/>
      <dgm:spPr/>
    </dgm:pt>
    <dgm:pt modelId="{D78AD561-A1E6-4363-842B-86484D5178C7}" type="pres">
      <dgm:prSet presAssocID="{4572C3A3-2972-4644-B2CD-F25AECE435CF}" presName="iconBgRect" presStyleLbl="bgShp" presStyleIdx="4" presStyleCnt="5" custLinFactX="90568" custLinFactNeighborX="100000" custLinFactNeighborY="1"/>
      <dgm:spPr/>
    </dgm:pt>
    <dgm:pt modelId="{F884B3C7-158B-4721-B84A-4254B1E8D016}" type="pres">
      <dgm:prSet presAssocID="{4572C3A3-2972-4644-B2CD-F25AECE435CF}" presName="iconRect" presStyleLbl="node1" presStyleIdx="4" presStyleCnt="5" custLinFactX="128565" custLinFactNeighborX="200000" custLinFactNeighborY="-2"/>
      <dgm:spPr>
        <a:blipFill>
          <a:blip xmlns:r="http://schemas.openxmlformats.org/officeDocument/2006/relationships" r:embed="rId5" cstate="print">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Smart Phone"/>
        </a:ext>
      </dgm:extLst>
    </dgm:pt>
    <dgm:pt modelId="{9D51B242-5B2F-44E9-96E8-30657890CF28}" type="pres">
      <dgm:prSet presAssocID="{4572C3A3-2972-4644-B2CD-F25AECE435CF}" presName="spaceRect" presStyleCnt="0"/>
      <dgm:spPr/>
    </dgm:pt>
    <dgm:pt modelId="{48E13992-96D5-4A4D-847A-C8CC37165AC0}" type="pres">
      <dgm:prSet presAssocID="{4572C3A3-2972-4644-B2CD-F25AECE435CF}" presName="textRect" presStyleLbl="revTx" presStyleIdx="4" presStyleCnt="5" custScaleX="171371" custLinFactX="16711" custLinFactNeighborX="100000" custLinFactNeighborY="-129">
        <dgm:presLayoutVars>
          <dgm:chMax val="1"/>
          <dgm:chPref val="1"/>
        </dgm:presLayoutVars>
      </dgm:prSet>
      <dgm:spPr/>
    </dgm:pt>
  </dgm:ptLst>
  <dgm:cxnLst>
    <dgm:cxn modelId="{AB677105-522F-4E12-8F7B-925B5AD8A9A0}" type="presOf" srcId="{09109655-ECA0-43AE-A057-647CAD240246}" destId="{30CC5582-CAB5-4F97-A0E9-29899D55E704}" srcOrd="0" destOrd="0" presId="urn:microsoft.com/office/officeart/2018/2/layout/IconCircleList"/>
    <dgm:cxn modelId="{87C13111-DAB1-4F27-9FE8-53E48E785B2D}" type="presOf" srcId="{30971923-1758-4788-A734-32D4EEF84580}" destId="{628C9A7D-4FB6-4D9A-AA2A-5EFA7916BCF6}" srcOrd="0" destOrd="0" presId="urn:microsoft.com/office/officeart/2018/2/layout/IconCircleList"/>
    <dgm:cxn modelId="{72658B15-7911-405D-A2BB-EDA2FB820DB8}" type="presOf" srcId="{026E67DC-0783-47B8-9BB6-606414DE8A29}" destId="{DA508A8C-7A2D-4DB1-A9D3-C7FFC0B30E29}" srcOrd="0" destOrd="0" presId="urn:microsoft.com/office/officeart/2018/2/layout/IconCircleList"/>
    <dgm:cxn modelId="{B2739E26-ED63-4EB1-A16A-7C2980F12F62}" srcId="{F4805C80-39F1-49AB-8D0D-04BE6FD72630}" destId="{E586C3F5-E07A-4BDA-9B1E-021375ED12BF}" srcOrd="0" destOrd="0" parTransId="{DF6A33A5-DAA2-47B3-9725-F53DB35F5F30}" sibTransId="{CE499B9A-A8F1-4D54-B511-2C6985A2D1C4}"/>
    <dgm:cxn modelId="{0476DF3E-F44F-4ACC-A85A-7F846AA57942}" type="presOf" srcId="{437A836B-64E1-499C-8D29-3A25A4E07DAF}" destId="{A6C6E29B-CF62-4A1F-9988-B29D65B49048}" srcOrd="0" destOrd="0" presId="urn:microsoft.com/office/officeart/2018/2/layout/IconCircleList"/>
    <dgm:cxn modelId="{B13B8E64-742A-4A1E-A91A-34A66CDBDDDC}" srcId="{F4805C80-39F1-49AB-8D0D-04BE6FD72630}" destId="{437A836B-64E1-499C-8D29-3A25A4E07DAF}" srcOrd="2" destOrd="0" parTransId="{FA2631BD-226B-43BA-9B16-6E97857FCB13}" sibTransId="{09109655-ECA0-43AE-A057-647CAD240246}"/>
    <dgm:cxn modelId="{92C67D6B-822D-49E4-9CAC-9D2F0A40E9A3}" srcId="{F4805C80-39F1-49AB-8D0D-04BE6FD72630}" destId="{30971923-1758-4788-A734-32D4EEF84580}" srcOrd="3" destOrd="0" parTransId="{D0B88278-D3D9-402A-98F5-AC8775A3B614}" sibTransId="{21871FA7-88FF-43C7-BEBC-ED65D32417D6}"/>
    <dgm:cxn modelId="{20AB374D-0364-450C-A557-F009A2A429F7}" type="presOf" srcId="{5C8157E9-0134-48F7-AD6C-13BDD96F0787}" destId="{D2747294-AB29-492C-837A-B5FF670D46E4}" srcOrd="0" destOrd="0" presId="urn:microsoft.com/office/officeart/2018/2/layout/IconCircleList"/>
    <dgm:cxn modelId="{010B854F-9575-4BC5-B39B-BA25E296BEDE}" type="presOf" srcId="{4572C3A3-2972-4644-B2CD-F25AECE435CF}" destId="{48E13992-96D5-4A4D-847A-C8CC37165AC0}" srcOrd="0" destOrd="0" presId="urn:microsoft.com/office/officeart/2018/2/layout/IconCircleList"/>
    <dgm:cxn modelId="{57009785-91FE-4995-89F9-B48F359FCD28}" srcId="{F4805C80-39F1-49AB-8D0D-04BE6FD72630}" destId="{026E67DC-0783-47B8-9BB6-606414DE8A29}" srcOrd="1" destOrd="0" parTransId="{B4D55207-3024-4E07-A2F4-D52D4B3FAE13}" sibTransId="{5C8157E9-0134-48F7-AD6C-13BDD96F0787}"/>
    <dgm:cxn modelId="{D868BF98-7AF2-4F34-8AAF-A46EB649ADEB}" type="presOf" srcId="{E586C3F5-E07A-4BDA-9B1E-021375ED12BF}" destId="{E0A2B357-5017-40E2-8201-989EF5397178}" srcOrd="0" destOrd="0" presId="urn:microsoft.com/office/officeart/2018/2/layout/IconCircleList"/>
    <dgm:cxn modelId="{FAEF99BD-9DF4-4620-B297-C1047BD340EC}" srcId="{F4805C80-39F1-49AB-8D0D-04BE6FD72630}" destId="{4572C3A3-2972-4644-B2CD-F25AECE435CF}" srcOrd="4" destOrd="0" parTransId="{A2FEFFEB-33A1-4167-9D92-EFB46D562E56}" sibTransId="{64B6EA6A-A880-498A-9E10-3027BE1D5181}"/>
    <dgm:cxn modelId="{00416BBE-2BFA-40D2-AC07-7DDFB48DE422}" type="presOf" srcId="{21871FA7-88FF-43C7-BEBC-ED65D32417D6}" destId="{D9C24625-FFA1-4A3E-851D-550E77EF13B7}" srcOrd="0" destOrd="0" presId="urn:microsoft.com/office/officeart/2018/2/layout/IconCircleList"/>
    <dgm:cxn modelId="{5E2DC6DE-C84D-4EBC-ABA3-E69467426AEA}" type="presOf" srcId="{CE499B9A-A8F1-4D54-B511-2C6985A2D1C4}" destId="{767CFFCF-E88C-4854-B3F5-F9C941FBAB55}" srcOrd="0" destOrd="0" presId="urn:microsoft.com/office/officeart/2018/2/layout/IconCircleList"/>
    <dgm:cxn modelId="{A88775FF-0F8F-4B7A-B7DA-683AA3A3AC27}" type="presOf" srcId="{F4805C80-39F1-49AB-8D0D-04BE6FD72630}" destId="{7CB7BDFD-A66B-4D5F-98AD-D766F775E89F}" srcOrd="0" destOrd="0" presId="urn:microsoft.com/office/officeart/2018/2/layout/IconCircleList"/>
    <dgm:cxn modelId="{86CA4BA8-996D-4565-94A8-7C1571F991C4}" type="presParOf" srcId="{7CB7BDFD-A66B-4D5F-98AD-D766F775E89F}" destId="{D12E2A03-88AA-4A86-98D5-1C2793E4D06A}" srcOrd="0" destOrd="0" presId="urn:microsoft.com/office/officeart/2018/2/layout/IconCircleList"/>
    <dgm:cxn modelId="{9B599C5A-91E5-4EB4-9333-A154BE553F2A}" type="presParOf" srcId="{D12E2A03-88AA-4A86-98D5-1C2793E4D06A}" destId="{96B925E0-868E-45EE-8558-2BA028E01AB4}" srcOrd="0" destOrd="0" presId="urn:microsoft.com/office/officeart/2018/2/layout/IconCircleList"/>
    <dgm:cxn modelId="{010F1630-EE16-4ADD-A551-E7D44C6BFE5B}" type="presParOf" srcId="{96B925E0-868E-45EE-8558-2BA028E01AB4}" destId="{38EC6983-9265-4FF0-AB3F-F077E04FF9BB}" srcOrd="0" destOrd="0" presId="urn:microsoft.com/office/officeart/2018/2/layout/IconCircleList"/>
    <dgm:cxn modelId="{5FC0E2A3-F18C-49D3-ABFC-5D31F07DC52B}" type="presParOf" srcId="{96B925E0-868E-45EE-8558-2BA028E01AB4}" destId="{6B4A2658-75E9-48E9-8806-E017FD244625}" srcOrd="1" destOrd="0" presId="urn:microsoft.com/office/officeart/2018/2/layout/IconCircleList"/>
    <dgm:cxn modelId="{925E4CF7-49BE-4468-83DB-F5AD98BC3BD7}" type="presParOf" srcId="{96B925E0-868E-45EE-8558-2BA028E01AB4}" destId="{A8FCFB91-DD74-4498-8956-7BB60DFFC639}" srcOrd="2" destOrd="0" presId="urn:microsoft.com/office/officeart/2018/2/layout/IconCircleList"/>
    <dgm:cxn modelId="{046DF62F-EB1B-4760-9658-9F306B2C0816}" type="presParOf" srcId="{96B925E0-868E-45EE-8558-2BA028E01AB4}" destId="{E0A2B357-5017-40E2-8201-989EF5397178}" srcOrd="3" destOrd="0" presId="urn:microsoft.com/office/officeart/2018/2/layout/IconCircleList"/>
    <dgm:cxn modelId="{CD55D2BB-56DD-47A6-9B95-3D7FD7ABCFD7}" type="presParOf" srcId="{D12E2A03-88AA-4A86-98D5-1C2793E4D06A}" destId="{767CFFCF-E88C-4854-B3F5-F9C941FBAB55}" srcOrd="1" destOrd="0" presId="urn:microsoft.com/office/officeart/2018/2/layout/IconCircleList"/>
    <dgm:cxn modelId="{2794C346-6409-4D58-8678-D46084820BD8}" type="presParOf" srcId="{D12E2A03-88AA-4A86-98D5-1C2793E4D06A}" destId="{BC6D63C4-E692-4645-868C-F8C754F96D29}" srcOrd="2" destOrd="0" presId="urn:microsoft.com/office/officeart/2018/2/layout/IconCircleList"/>
    <dgm:cxn modelId="{F8DEBF67-EA84-4D1C-8778-1FCE02FAF764}" type="presParOf" srcId="{BC6D63C4-E692-4645-868C-F8C754F96D29}" destId="{E3AEEE1B-E4DD-4029-8E5E-01B76E51B0EE}" srcOrd="0" destOrd="0" presId="urn:microsoft.com/office/officeart/2018/2/layout/IconCircleList"/>
    <dgm:cxn modelId="{F0BB9C2B-8ABA-4487-927B-BB537382EF21}" type="presParOf" srcId="{BC6D63C4-E692-4645-868C-F8C754F96D29}" destId="{B57C7AC4-3689-44C6-8990-6AE4F8CDF632}" srcOrd="1" destOrd="0" presId="urn:microsoft.com/office/officeart/2018/2/layout/IconCircleList"/>
    <dgm:cxn modelId="{DC010151-EB3B-4BB3-A5C5-A966F73D99A9}" type="presParOf" srcId="{BC6D63C4-E692-4645-868C-F8C754F96D29}" destId="{18E6FE4E-95C6-428E-A71E-8F04CAA15C82}" srcOrd="2" destOrd="0" presId="urn:microsoft.com/office/officeart/2018/2/layout/IconCircleList"/>
    <dgm:cxn modelId="{939090CF-B080-433C-BAD5-B73D5C81B498}" type="presParOf" srcId="{BC6D63C4-E692-4645-868C-F8C754F96D29}" destId="{DA508A8C-7A2D-4DB1-A9D3-C7FFC0B30E29}" srcOrd="3" destOrd="0" presId="urn:microsoft.com/office/officeart/2018/2/layout/IconCircleList"/>
    <dgm:cxn modelId="{9F0517A8-EA5B-4148-B130-832BE20F49C0}" type="presParOf" srcId="{D12E2A03-88AA-4A86-98D5-1C2793E4D06A}" destId="{D2747294-AB29-492C-837A-B5FF670D46E4}" srcOrd="3" destOrd="0" presId="urn:microsoft.com/office/officeart/2018/2/layout/IconCircleList"/>
    <dgm:cxn modelId="{602F8BBB-E8F5-47AC-A4EF-76B253E07CB9}" type="presParOf" srcId="{D12E2A03-88AA-4A86-98D5-1C2793E4D06A}" destId="{044D0D1A-D6AB-4CFE-8178-3D37B2F75120}" srcOrd="4" destOrd="0" presId="urn:microsoft.com/office/officeart/2018/2/layout/IconCircleList"/>
    <dgm:cxn modelId="{66F165F5-C363-485D-A374-E72A79887237}" type="presParOf" srcId="{044D0D1A-D6AB-4CFE-8178-3D37B2F75120}" destId="{488071CA-7455-4F8D-9562-3844C99F2B43}" srcOrd="0" destOrd="0" presId="urn:microsoft.com/office/officeart/2018/2/layout/IconCircleList"/>
    <dgm:cxn modelId="{CF2CD7FD-1F73-46E3-804D-F1B28C324684}" type="presParOf" srcId="{044D0D1A-D6AB-4CFE-8178-3D37B2F75120}" destId="{E01D44F1-F706-496C-8B11-5347AAB3317C}" srcOrd="1" destOrd="0" presId="urn:microsoft.com/office/officeart/2018/2/layout/IconCircleList"/>
    <dgm:cxn modelId="{E429C165-89C7-4711-B7A5-77B76B6C08EB}" type="presParOf" srcId="{044D0D1A-D6AB-4CFE-8178-3D37B2F75120}" destId="{6E2AFA81-4403-4D84-96BE-BF214CDFEACF}" srcOrd="2" destOrd="0" presId="urn:microsoft.com/office/officeart/2018/2/layout/IconCircleList"/>
    <dgm:cxn modelId="{7FE5F6E4-D718-4806-ADAC-9FFCD158B852}" type="presParOf" srcId="{044D0D1A-D6AB-4CFE-8178-3D37B2F75120}" destId="{A6C6E29B-CF62-4A1F-9988-B29D65B49048}" srcOrd="3" destOrd="0" presId="urn:microsoft.com/office/officeart/2018/2/layout/IconCircleList"/>
    <dgm:cxn modelId="{E56ED4C8-8973-43D5-84AB-4A7DAF696929}" type="presParOf" srcId="{D12E2A03-88AA-4A86-98D5-1C2793E4D06A}" destId="{30CC5582-CAB5-4F97-A0E9-29899D55E704}" srcOrd="5" destOrd="0" presId="urn:microsoft.com/office/officeart/2018/2/layout/IconCircleList"/>
    <dgm:cxn modelId="{3B4F674E-9748-4B7E-8E4D-24839CBCF412}" type="presParOf" srcId="{D12E2A03-88AA-4A86-98D5-1C2793E4D06A}" destId="{508121F1-F0E7-4A7A-9464-7580BBDEF833}" srcOrd="6" destOrd="0" presId="urn:microsoft.com/office/officeart/2018/2/layout/IconCircleList"/>
    <dgm:cxn modelId="{2409822B-FDC9-4601-AC9C-73F6070F4704}" type="presParOf" srcId="{508121F1-F0E7-4A7A-9464-7580BBDEF833}" destId="{12A17FEE-95E6-4997-A193-BDF25E22B8C6}" srcOrd="0" destOrd="0" presId="urn:microsoft.com/office/officeart/2018/2/layout/IconCircleList"/>
    <dgm:cxn modelId="{DA7309C7-53A0-4006-A873-22C0E43A064D}" type="presParOf" srcId="{508121F1-F0E7-4A7A-9464-7580BBDEF833}" destId="{F34DE242-D985-4427-A1E2-CE2C0C24C597}" srcOrd="1" destOrd="0" presId="urn:microsoft.com/office/officeart/2018/2/layout/IconCircleList"/>
    <dgm:cxn modelId="{4B28A08B-172A-472E-8D8E-4BAD8745AFEB}" type="presParOf" srcId="{508121F1-F0E7-4A7A-9464-7580BBDEF833}" destId="{831CDB08-25E6-4CFE-B31D-1493B98D1B04}" srcOrd="2" destOrd="0" presId="urn:microsoft.com/office/officeart/2018/2/layout/IconCircleList"/>
    <dgm:cxn modelId="{19FABC86-D93C-4AC0-9DE1-A8EDDFFABE08}" type="presParOf" srcId="{508121F1-F0E7-4A7A-9464-7580BBDEF833}" destId="{628C9A7D-4FB6-4D9A-AA2A-5EFA7916BCF6}" srcOrd="3" destOrd="0" presId="urn:microsoft.com/office/officeart/2018/2/layout/IconCircleList"/>
    <dgm:cxn modelId="{07754778-7ECF-4ACA-82DF-D8F7EA41C30A}" type="presParOf" srcId="{D12E2A03-88AA-4A86-98D5-1C2793E4D06A}" destId="{D9C24625-FFA1-4A3E-851D-550E77EF13B7}" srcOrd="7" destOrd="0" presId="urn:microsoft.com/office/officeart/2018/2/layout/IconCircleList"/>
    <dgm:cxn modelId="{BCEEBAC6-0AFC-42E5-A271-4FE7ACD9444B}" type="presParOf" srcId="{D12E2A03-88AA-4A86-98D5-1C2793E4D06A}" destId="{C7379325-09B9-4625-8E88-DB5BDB585395}" srcOrd="8" destOrd="0" presId="urn:microsoft.com/office/officeart/2018/2/layout/IconCircleList"/>
    <dgm:cxn modelId="{C0CE27AA-B253-4179-9A3A-8FB0326B99AD}" type="presParOf" srcId="{C7379325-09B9-4625-8E88-DB5BDB585395}" destId="{D78AD561-A1E6-4363-842B-86484D5178C7}" srcOrd="0" destOrd="0" presId="urn:microsoft.com/office/officeart/2018/2/layout/IconCircleList"/>
    <dgm:cxn modelId="{91E2D390-D6BA-415B-B84B-5EBABCC98BFA}" type="presParOf" srcId="{C7379325-09B9-4625-8E88-DB5BDB585395}" destId="{F884B3C7-158B-4721-B84A-4254B1E8D016}" srcOrd="1" destOrd="0" presId="urn:microsoft.com/office/officeart/2018/2/layout/IconCircleList"/>
    <dgm:cxn modelId="{4C0616AC-ABF4-4BAA-B16E-82C880874194}" type="presParOf" srcId="{C7379325-09B9-4625-8E88-DB5BDB585395}" destId="{9D51B242-5B2F-44E9-96E8-30657890CF28}" srcOrd="2" destOrd="0" presId="urn:microsoft.com/office/officeart/2018/2/layout/IconCircleList"/>
    <dgm:cxn modelId="{DF03B71F-36ED-4ED0-A1DC-78894D5D856D}" type="presParOf" srcId="{C7379325-09B9-4625-8E88-DB5BDB585395}" destId="{48E13992-96D5-4A4D-847A-C8CC37165AC0}"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B941E0-BB88-5342-A31C-7494D91F5532}" type="doc">
      <dgm:prSet loTypeId="urn:microsoft.com/office/officeart/2005/8/layout/radial2" loCatId="relationship" qsTypeId="urn:microsoft.com/office/officeart/2005/8/quickstyle/3d3#1" qsCatId="3D" csTypeId="urn:microsoft.com/office/officeart/2005/8/colors/accent1_1#2" csCatId="accent1" phldr="1"/>
      <dgm:spPr/>
      <dgm:t>
        <a:bodyPr/>
        <a:lstStyle/>
        <a:p>
          <a:endParaRPr lang="en-GB"/>
        </a:p>
      </dgm:t>
    </dgm:pt>
    <dgm:pt modelId="{15261B60-B744-AE45-8622-7DAB25EBD462}">
      <dgm:prSet custT="1"/>
      <dgm:spPr/>
      <dgm:t>
        <a:bodyPr/>
        <a:lstStyle/>
        <a:p>
          <a:r>
            <a:rPr lang="en-US" sz="1800" b="0">
              <a:latin typeface="Aptos"/>
            </a:rPr>
            <a:t>Single Resource Location</a:t>
          </a:r>
          <a:endParaRPr lang="en-GB" sz="1800" b="0">
            <a:latin typeface="Aptos"/>
          </a:endParaRPr>
        </a:p>
      </dgm:t>
    </dgm:pt>
    <dgm:pt modelId="{76F11A69-8833-B24B-9963-1FE6CDCA2924}" type="parTrans" cxnId="{5E905AEA-5FBD-A940-BDA0-8B2E509CC574}">
      <dgm:prSet/>
      <dgm:spPr/>
      <dgm:t>
        <a:bodyPr/>
        <a:lstStyle/>
        <a:p>
          <a:endParaRPr lang="en-GB"/>
        </a:p>
      </dgm:t>
    </dgm:pt>
    <dgm:pt modelId="{FE242B3A-DC5B-3148-AC11-C010AAC65B49}" type="sibTrans" cxnId="{5E905AEA-5FBD-A940-BDA0-8B2E509CC574}">
      <dgm:prSet/>
      <dgm:spPr/>
      <dgm:t>
        <a:bodyPr/>
        <a:lstStyle/>
        <a:p>
          <a:endParaRPr lang="en-GB"/>
        </a:p>
      </dgm:t>
    </dgm:pt>
    <dgm:pt modelId="{C21355A6-6946-B044-8F29-3447E74D0A1E}">
      <dgm:prSet custT="1"/>
      <dgm:spPr/>
      <dgm:t>
        <a:bodyPr/>
        <a:lstStyle/>
        <a:p>
          <a:r>
            <a:rPr lang="en-US" sz="1800" b="0">
              <a:latin typeface="Aptos"/>
            </a:rPr>
            <a:t>Multimedia Content </a:t>
          </a:r>
          <a:endParaRPr lang="en-GB" sz="1800" b="0">
            <a:latin typeface="Aptos"/>
          </a:endParaRPr>
        </a:p>
      </dgm:t>
    </dgm:pt>
    <dgm:pt modelId="{ADEB9779-908F-5F44-B258-DA441AE9A33C}" type="parTrans" cxnId="{9478E9F2-E7B8-0A4E-9AFE-684C123C4A6A}">
      <dgm:prSet/>
      <dgm:spPr/>
      <dgm:t>
        <a:bodyPr/>
        <a:lstStyle/>
        <a:p>
          <a:endParaRPr lang="en-GB"/>
        </a:p>
      </dgm:t>
    </dgm:pt>
    <dgm:pt modelId="{E3F332E9-0842-B54C-B7EE-8D067A152A44}" type="sibTrans" cxnId="{9478E9F2-E7B8-0A4E-9AFE-684C123C4A6A}">
      <dgm:prSet/>
      <dgm:spPr/>
      <dgm:t>
        <a:bodyPr/>
        <a:lstStyle/>
        <a:p>
          <a:endParaRPr lang="en-GB"/>
        </a:p>
      </dgm:t>
    </dgm:pt>
    <dgm:pt modelId="{A57637C0-FEBC-D747-83A1-67F35ADBFC1B}">
      <dgm:prSet custT="1"/>
      <dgm:spPr/>
      <dgm:t>
        <a:bodyPr/>
        <a:lstStyle/>
        <a:p>
          <a:r>
            <a:rPr lang="en-US" sz="1800" b="0">
              <a:latin typeface="Aptos"/>
            </a:rPr>
            <a:t>Built-in Tools to Support Learning</a:t>
          </a:r>
          <a:endParaRPr lang="en-GB" sz="1800" b="0">
            <a:latin typeface="Aptos"/>
          </a:endParaRPr>
        </a:p>
      </dgm:t>
    </dgm:pt>
    <dgm:pt modelId="{EE344FEC-69C1-F54C-BA49-FCB388E53E7A}" type="parTrans" cxnId="{3814FF63-A32A-FA43-857E-3A7CBCF4ABA7}">
      <dgm:prSet/>
      <dgm:spPr/>
      <dgm:t>
        <a:bodyPr/>
        <a:lstStyle/>
        <a:p>
          <a:endParaRPr lang="en-GB"/>
        </a:p>
      </dgm:t>
    </dgm:pt>
    <dgm:pt modelId="{CF6AAB23-91F3-1D4E-9483-D6EA0BF732C3}" type="sibTrans" cxnId="{3814FF63-A32A-FA43-857E-3A7CBCF4ABA7}">
      <dgm:prSet/>
      <dgm:spPr/>
      <dgm:t>
        <a:bodyPr/>
        <a:lstStyle/>
        <a:p>
          <a:endParaRPr lang="en-GB"/>
        </a:p>
      </dgm:t>
    </dgm:pt>
    <dgm:pt modelId="{F96B2E2F-6AB5-8347-9B05-67CF28892609}">
      <dgm:prSet/>
      <dgm:spPr/>
      <dgm:t>
        <a:bodyPr/>
        <a:lstStyle/>
        <a:p>
          <a:endParaRPr lang="en-GB">
            <a:latin typeface="Aptos"/>
          </a:endParaRPr>
        </a:p>
      </dgm:t>
    </dgm:pt>
    <dgm:pt modelId="{5546548B-595F-C541-AA60-EA3C7BCA1B6A}" type="parTrans" cxnId="{33D4BDFA-DFB2-F743-8165-5ED670943370}">
      <dgm:prSet/>
      <dgm:spPr/>
      <dgm:t>
        <a:bodyPr/>
        <a:lstStyle/>
        <a:p>
          <a:endParaRPr lang="en-GB"/>
        </a:p>
      </dgm:t>
    </dgm:pt>
    <dgm:pt modelId="{18D65129-6389-CC4A-8A26-04DCDF91136C}" type="sibTrans" cxnId="{33D4BDFA-DFB2-F743-8165-5ED670943370}">
      <dgm:prSet/>
      <dgm:spPr/>
      <dgm:t>
        <a:bodyPr/>
        <a:lstStyle/>
        <a:p>
          <a:endParaRPr lang="en-GB"/>
        </a:p>
      </dgm:t>
    </dgm:pt>
    <dgm:pt modelId="{539B9113-EC6C-4A4C-954A-90677DB2699E}">
      <dgm:prSet custT="1"/>
      <dgm:spPr/>
      <dgm:t>
        <a:bodyPr/>
        <a:lstStyle/>
        <a:p>
          <a:r>
            <a:rPr lang="en-US" sz="2000" b="0">
              <a:latin typeface="Aptos"/>
            </a:rPr>
            <a:t>Equipping our Learners for the Future </a:t>
          </a:r>
          <a:endParaRPr lang="en-GB" sz="2000" b="0">
            <a:latin typeface="Aptos"/>
          </a:endParaRPr>
        </a:p>
      </dgm:t>
    </dgm:pt>
    <dgm:pt modelId="{24CEA079-CE01-C44B-9BDE-C327C45A39CC}" type="parTrans" cxnId="{A9B3C106-9387-4141-BCD6-DA85A478F819}">
      <dgm:prSet/>
      <dgm:spPr/>
      <dgm:t>
        <a:bodyPr/>
        <a:lstStyle/>
        <a:p>
          <a:endParaRPr lang="en-GB"/>
        </a:p>
      </dgm:t>
    </dgm:pt>
    <dgm:pt modelId="{5F7D1491-3B9D-444C-83F4-8AD22C0A5236}" type="sibTrans" cxnId="{A9B3C106-9387-4141-BCD6-DA85A478F819}">
      <dgm:prSet/>
      <dgm:spPr/>
      <dgm:t>
        <a:bodyPr/>
        <a:lstStyle/>
        <a:p>
          <a:endParaRPr lang="en-GB"/>
        </a:p>
      </dgm:t>
    </dgm:pt>
    <dgm:pt modelId="{61B32B2D-0E74-7D47-9B44-D299113349EF}">
      <dgm:prSet custT="1"/>
      <dgm:spPr/>
      <dgm:t>
        <a:bodyPr/>
        <a:lstStyle/>
        <a:p>
          <a:r>
            <a:rPr lang="en-GB" sz="2000">
              <a:latin typeface="Aptos"/>
            </a:rPr>
            <a:t>Share &amp; Collaborate</a:t>
          </a:r>
        </a:p>
      </dgm:t>
    </dgm:pt>
    <dgm:pt modelId="{85C86F13-8AD1-844F-AFF3-1CE12CBF7A09}" type="parTrans" cxnId="{7F418676-F1F6-6545-9491-29A53A776E09}">
      <dgm:prSet/>
      <dgm:spPr/>
      <dgm:t>
        <a:bodyPr/>
        <a:lstStyle/>
        <a:p>
          <a:endParaRPr lang="en-GB"/>
        </a:p>
      </dgm:t>
    </dgm:pt>
    <dgm:pt modelId="{BA5EBD9F-7E87-0447-AE48-4C30E468779C}" type="sibTrans" cxnId="{7F418676-F1F6-6545-9491-29A53A776E09}">
      <dgm:prSet/>
      <dgm:spPr/>
      <dgm:t>
        <a:bodyPr/>
        <a:lstStyle/>
        <a:p>
          <a:endParaRPr lang="en-GB"/>
        </a:p>
      </dgm:t>
    </dgm:pt>
    <dgm:pt modelId="{C6578903-757D-1443-9A55-7247B5B0964F}" type="pres">
      <dgm:prSet presAssocID="{1DB941E0-BB88-5342-A31C-7494D91F5532}" presName="composite" presStyleCnt="0">
        <dgm:presLayoutVars>
          <dgm:chMax val="5"/>
          <dgm:dir/>
          <dgm:animLvl val="ctr"/>
          <dgm:resizeHandles val="exact"/>
        </dgm:presLayoutVars>
      </dgm:prSet>
      <dgm:spPr/>
    </dgm:pt>
    <dgm:pt modelId="{F532D39E-8BD9-254A-B216-6CC3191215EE}" type="pres">
      <dgm:prSet presAssocID="{1DB941E0-BB88-5342-A31C-7494D91F5532}" presName="cycle" presStyleCnt="0"/>
      <dgm:spPr/>
    </dgm:pt>
    <dgm:pt modelId="{C7785672-78F4-F149-B6DE-F011EFAFF5CE}" type="pres">
      <dgm:prSet presAssocID="{1DB941E0-BB88-5342-A31C-7494D91F5532}" presName="centerShape" presStyleCnt="0"/>
      <dgm:spPr/>
    </dgm:pt>
    <dgm:pt modelId="{24B3B7A8-C8E6-6247-97EF-FF5ED44ABDAF}" type="pres">
      <dgm:prSet presAssocID="{1DB941E0-BB88-5342-A31C-7494D91F5532}" presName="connSite" presStyleLbl="node1" presStyleIdx="0" presStyleCnt="6"/>
      <dgm:spPr/>
    </dgm:pt>
    <dgm:pt modelId="{9ED2189C-E2EB-F14F-8DF6-D309814D3CE1}" type="pres">
      <dgm:prSet presAssocID="{1DB941E0-BB88-5342-A31C-7494D91F5532}" presName="visible" presStyleLbl="node1" presStyleIdx="0" presStyleCnt="6" custScaleX="161280" custScaleY="145397" custLinFactNeighborX="-15867" custLinFactNeighborY="16567"/>
      <dgm:spPr>
        <a:prstGeom prst="round2DiagRect">
          <a:avLst/>
        </a:prstGeom>
        <a:blipFill dpi="0" rotWithShape="1">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t="1971" b="-29971"/>
          </a:stretch>
        </a:blipFill>
      </dgm:spPr>
    </dgm:pt>
    <dgm:pt modelId="{160846C9-F4E0-7D41-BFFF-91F72D8216DA}" type="pres">
      <dgm:prSet presAssocID="{76F11A69-8833-B24B-9963-1FE6CDCA2924}" presName="Name25" presStyleLbl="parChTrans1D1" presStyleIdx="0" presStyleCnt="5"/>
      <dgm:spPr/>
    </dgm:pt>
    <dgm:pt modelId="{A7D273B4-7DDD-D044-AF5E-B5F14CDCF193}" type="pres">
      <dgm:prSet presAssocID="{15261B60-B744-AE45-8622-7DAB25EBD462}" presName="node" presStyleCnt="0"/>
      <dgm:spPr/>
    </dgm:pt>
    <dgm:pt modelId="{EDDABD27-288E-3346-A74E-A8652362097D}" type="pres">
      <dgm:prSet presAssocID="{15261B60-B744-AE45-8622-7DAB25EBD462}" presName="parentNode" presStyleLbl="node1" presStyleIdx="1" presStyleCnt="6" custScaleX="185514" custScaleY="176023" custLinFactNeighborX="-64358" custLinFactNeighborY="35029">
        <dgm:presLayoutVars>
          <dgm:chMax val="1"/>
          <dgm:bulletEnabled val="1"/>
        </dgm:presLayoutVars>
      </dgm:prSet>
      <dgm:spPr/>
    </dgm:pt>
    <dgm:pt modelId="{A1AB51F0-63F6-4140-A8DA-1627E51F2E6C}" type="pres">
      <dgm:prSet presAssocID="{15261B60-B744-AE45-8622-7DAB25EBD462}" presName="childNode" presStyleLbl="revTx" presStyleIdx="0" presStyleCnt="1">
        <dgm:presLayoutVars>
          <dgm:bulletEnabled val="1"/>
        </dgm:presLayoutVars>
      </dgm:prSet>
      <dgm:spPr/>
    </dgm:pt>
    <dgm:pt modelId="{29C3E1FA-336C-954D-A47D-8439E9B0AB56}" type="pres">
      <dgm:prSet presAssocID="{ADEB9779-908F-5F44-B258-DA441AE9A33C}" presName="Name25" presStyleLbl="parChTrans1D1" presStyleIdx="1" presStyleCnt="5"/>
      <dgm:spPr/>
    </dgm:pt>
    <dgm:pt modelId="{7F295AB1-D682-8548-A921-F4D0298C73EF}" type="pres">
      <dgm:prSet presAssocID="{C21355A6-6946-B044-8F29-3447E74D0A1E}" presName="node" presStyleCnt="0"/>
      <dgm:spPr/>
    </dgm:pt>
    <dgm:pt modelId="{0B88DCA5-E7CC-5C4B-9664-1505255AC8F0}" type="pres">
      <dgm:prSet presAssocID="{C21355A6-6946-B044-8F29-3447E74D0A1E}" presName="parentNode" presStyleLbl="node1" presStyleIdx="2" presStyleCnt="6" custScaleX="167693" custScaleY="167693" custLinFactX="114738" custLinFactY="100000" custLinFactNeighborX="200000" custLinFactNeighborY="176474">
        <dgm:presLayoutVars>
          <dgm:chMax val="1"/>
          <dgm:bulletEnabled val="1"/>
        </dgm:presLayoutVars>
      </dgm:prSet>
      <dgm:spPr/>
    </dgm:pt>
    <dgm:pt modelId="{E2C9C1DA-4713-F54C-BB69-E6A7E89E43BC}" type="pres">
      <dgm:prSet presAssocID="{C21355A6-6946-B044-8F29-3447E74D0A1E}" presName="childNode" presStyleLbl="revTx" presStyleIdx="0" presStyleCnt="1">
        <dgm:presLayoutVars>
          <dgm:bulletEnabled val="1"/>
        </dgm:presLayoutVars>
      </dgm:prSet>
      <dgm:spPr/>
    </dgm:pt>
    <dgm:pt modelId="{553D5274-1C68-424D-9714-307D731E370E}" type="pres">
      <dgm:prSet presAssocID="{EE344FEC-69C1-F54C-BA49-FCB388E53E7A}" presName="Name25" presStyleLbl="parChTrans1D1" presStyleIdx="2" presStyleCnt="5"/>
      <dgm:spPr/>
    </dgm:pt>
    <dgm:pt modelId="{28EF4FDB-B8CE-034A-9D6B-35CF6802F788}" type="pres">
      <dgm:prSet presAssocID="{A57637C0-FEBC-D747-83A1-67F35ADBFC1B}" presName="node" presStyleCnt="0"/>
      <dgm:spPr/>
    </dgm:pt>
    <dgm:pt modelId="{F6585358-DB70-1245-9AEF-551F9F5EDA6E}" type="pres">
      <dgm:prSet presAssocID="{A57637C0-FEBC-D747-83A1-67F35ADBFC1B}" presName="parentNode" presStyleLbl="node1" presStyleIdx="3" presStyleCnt="6" custScaleX="176562" custScaleY="176562" custLinFactX="95183" custLinFactNeighborX="100000" custLinFactNeighborY="-41426">
        <dgm:presLayoutVars>
          <dgm:chMax val="1"/>
          <dgm:bulletEnabled val="1"/>
        </dgm:presLayoutVars>
      </dgm:prSet>
      <dgm:spPr/>
    </dgm:pt>
    <dgm:pt modelId="{1679B128-A77B-504E-9C26-3C65D7032714}" type="pres">
      <dgm:prSet presAssocID="{A57637C0-FEBC-D747-83A1-67F35ADBFC1B}" presName="childNode" presStyleLbl="revTx" presStyleIdx="0" presStyleCnt="1">
        <dgm:presLayoutVars>
          <dgm:bulletEnabled val="1"/>
        </dgm:presLayoutVars>
      </dgm:prSet>
      <dgm:spPr/>
    </dgm:pt>
    <dgm:pt modelId="{5BC22782-A9B3-8D42-95AD-F527CE984BBE}" type="pres">
      <dgm:prSet presAssocID="{24CEA079-CE01-C44B-9BDE-C327C45A39CC}" presName="Name25" presStyleLbl="parChTrans1D1" presStyleIdx="3" presStyleCnt="5"/>
      <dgm:spPr/>
    </dgm:pt>
    <dgm:pt modelId="{569CAA2D-2CAE-EA4A-819D-77F480424E93}" type="pres">
      <dgm:prSet presAssocID="{539B9113-EC6C-4A4C-954A-90677DB2699E}" presName="node" presStyleCnt="0"/>
      <dgm:spPr/>
    </dgm:pt>
    <dgm:pt modelId="{D84F466E-7B20-444B-B638-09BBEC0C2D2C}" type="pres">
      <dgm:prSet presAssocID="{539B9113-EC6C-4A4C-954A-90677DB2699E}" presName="parentNode" presStyleLbl="node1" presStyleIdx="4" presStyleCnt="6" custScaleX="185279" custScaleY="185279" custLinFactY="-134184" custLinFactNeighborX="94896" custLinFactNeighborY="-200000">
        <dgm:presLayoutVars>
          <dgm:chMax val="1"/>
          <dgm:bulletEnabled val="1"/>
        </dgm:presLayoutVars>
      </dgm:prSet>
      <dgm:spPr/>
    </dgm:pt>
    <dgm:pt modelId="{5015AC74-AE77-C54E-A24A-56C1B7B5252B}" type="pres">
      <dgm:prSet presAssocID="{539B9113-EC6C-4A4C-954A-90677DB2699E}" presName="childNode" presStyleLbl="revTx" presStyleIdx="0" presStyleCnt="1">
        <dgm:presLayoutVars>
          <dgm:bulletEnabled val="1"/>
        </dgm:presLayoutVars>
      </dgm:prSet>
      <dgm:spPr/>
    </dgm:pt>
    <dgm:pt modelId="{89A3F179-AE87-F147-8B04-E2923D61097C}" type="pres">
      <dgm:prSet presAssocID="{85C86F13-8AD1-844F-AFF3-1CE12CBF7A09}" presName="Name25" presStyleLbl="parChTrans1D1" presStyleIdx="4" presStyleCnt="5"/>
      <dgm:spPr/>
    </dgm:pt>
    <dgm:pt modelId="{19DF1F24-F4CF-0E4E-BECC-F8EA4DA73CE9}" type="pres">
      <dgm:prSet presAssocID="{61B32B2D-0E74-7D47-9B44-D299113349EF}" presName="node" presStyleCnt="0"/>
      <dgm:spPr/>
    </dgm:pt>
    <dgm:pt modelId="{F49628BA-DACD-7F4B-B641-B0886AAE8548}" type="pres">
      <dgm:prSet presAssocID="{61B32B2D-0E74-7D47-9B44-D299113349EF}" presName="parentNode" presStyleLbl="node1" presStyleIdx="5" presStyleCnt="6" custScaleX="191500" custScaleY="191501" custLinFactNeighborX="78151" custLinFactNeighborY="-71964">
        <dgm:presLayoutVars>
          <dgm:chMax val="1"/>
          <dgm:bulletEnabled val="1"/>
        </dgm:presLayoutVars>
      </dgm:prSet>
      <dgm:spPr/>
    </dgm:pt>
    <dgm:pt modelId="{24D38ABC-0A5B-0B44-A135-00836A273A07}" type="pres">
      <dgm:prSet presAssocID="{61B32B2D-0E74-7D47-9B44-D299113349EF}" presName="childNode" presStyleLbl="revTx" presStyleIdx="0" presStyleCnt="1">
        <dgm:presLayoutVars>
          <dgm:bulletEnabled val="1"/>
        </dgm:presLayoutVars>
      </dgm:prSet>
      <dgm:spPr/>
    </dgm:pt>
  </dgm:ptLst>
  <dgm:cxnLst>
    <dgm:cxn modelId="{A9B3C106-9387-4141-BCD6-DA85A478F819}" srcId="{1DB941E0-BB88-5342-A31C-7494D91F5532}" destId="{539B9113-EC6C-4A4C-954A-90677DB2699E}" srcOrd="3" destOrd="0" parTransId="{24CEA079-CE01-C44B-9BDE-C327C45A39CC}" sibTransId="{5F7D1491-3B9D-444C-83F4-8AD22C0A5236}"/>
    <dgm:cxn modelId="{78A13115-B76E-614C-BB8D-78F850D301A9}" type="presOf" srcId="{EE344FEC-69C1-F54C-BA49-FCB388E53E7A}" destId="{553D5274-1C68-424D-9714-307D731E370E}" srcOrd="0" destOrd="0" presId="urn:microsoft.com/office/officeart/2005/8/layout/radial2"/>
    <dgm:cxn modelId="{CD7A062F-1D09-4D4F-8615-ECA312233CCE}" type="presOf" srcId="{85C86F13-8AD1-844F-AFF3-1CE12CBF7A09}" destId="{89A3F179-AE87-F147-8B04-E2923D61097C}" srcOrd="0" destOrd="0" presId="urn:microsoft.com/office/officeart/2005/8/layout/radial2"/>
    <dgm:cxn modelId="{69F5F83F-5752-4E47-800C-889C07E7F4E9}" type="presOf" srcId="{76F11A69-8833-B24B-9963-1FE6CDCA2924}" destId="{160846C9-F4E0-7D41-BFFF-91F72D8216DA}" srcOrd="0" destOrd="0" presId="urn:microsoft.com/office/officeart/2005/8/layout/radial2"/>
    <dgm:cxn modelId="{79790860-F9A5-FE44-8608-859934363EC2}" type="presOf" srcId="{F96B2E2F-6AB5-8347-9B05-67CF28892609}" destId="{1679B128-A77B-504E-9C26-3C65D7032714}" srcOrd="0" destOrd="0" presId="urn:microsoft.com/office/officeart/2005/8/layout/radial2"/>
    <dgm:cxn modelId="{3814FF63-A32A-FA43-857E-3A7CBCF4ABA7}" srcId="{1DB941E0-BB88-5342-A31C-7494D91F5532}" destId="{A57637C0-FEBC-D747-83A1-67F35ADBFC1B}" srcOrd="2" destOrd="0" parTransId="{EE344FEC-69C1-F54C-BA49-FCB388E53E7A}" sibTransId="{CF6AAB23-91F3-1D4E-9483-D6EA0BF732C3}"/>
    <dgm:cxn modelId="{DCE7B272-CD99-1F42-A7C1-3B8964237D9F}" type="presOf" srcId="{24CEA079-CE01-C44B-9BDE-C327C45A39CC}" destId="{5BC22782-A9B3-8D42-95AD-F527CE984BBE}" srcOrd="0" destOrd="0" presId="urn:microsoft.com/office/officeart/2005/8/layout/radial2"/>
    <dgm:cxn modelId="{7F418676-F1F6-6545-9491-29A53A776E09}" srcId="{1DB941E0-BB88-5342-A31C-7494D91F5532}" destId="{61B32B2D-0E74-7D47-9B44-D299113349EF}" srcOrd="4" destOrd="0" parTransId="{85C86F13-8AD1-844F-AFF3-1CE12CBF7A09}" sibTransId="{BA5EBD9F-7E87-0447-AE48-4C30E468779C}"/>
    <dgm:cxn modelId="{FAA6C797-6DC6-B447-AA51-09067E209B25}" type="presOf" srcId="{15261B60-B744-AE45-8622-7DAB25EBD462}" destId="{EDDABD27-288E-3346-A74E-A8652362097D}" srcOrd="0" destOrd="0" presId="urn:microsoft.com/office/officeart/2005/8/layout/radial2"/>
    <dgm:cxn modelId="{2616E8A0-410B-9E4F-A4C2-DC9E9271DAE4}" type="presOf" srcId="{ADEB9779-908F-5F44-B258-DA441AE9A33C}" destId="{29C3E1FA-336C-954D-A47D-8439E9B0AB56}" srcOrd="0" destOrd="0" presId="urn:microsoft.com/office/officeart/2005/8/layout/radial2"/>
    <dgm:cxn modelId="{06809FA3-91D4-7A43-A2F8-A02DD409BD7B}" type="presOf" srcId="{61B32B2D-0E74-7D47-9B44-D299113349EF}" destId="{F49628BA-DACD-7F4B-B641-B0886AAE8548}" srcOrd="0" destOrd="0" presId="urn:microsoft.com/office/officeart/2005/8/layout/radial2"/>
    <dgm:cxn modelId="{698A06A8-4EDC-4E4D-93A9-C9AD68EE43CD}" type="presOf" srcId="{539B9113-EC6C-4A4C-954A-90677DB2699E}" destId="{D84F466E-7B20-444B-B638-09BBEC0C2D2C}" srcOrd="0" destOrd="0" presId="urn:microsoft.com/office/officeart/2005/8/layout/radial2"/>
    <dgm:cxn modelId="{BFCA59B2-38E7-F140-B63D-C92E5097EDA1}" type="presOf" srcId="{1DB941E0-BB88-5342-A31C-7494D91F5532}" destId="{C6578903-757D-1443-9A55-7247B5B0964F}" srcOrd="0" destOrd="0" presId="urn:microsoft.com/office/officeart/2005/8/layout/radial2"/>
    <dgm:cxn modelId="{242FC7B2-C6E1-E946-A314-F444BBD5AACF}" type="presOf" srcId="{C21355A6-6946-B044-8F29-3447E74D0A1E}" destId="{0B88DCA5-E7CC-5C4B-9664-1505255AC8F0}" srcOrd="0" destOrd="0" presId="urn:microsoft.com/office/officeart/2005/8/layout/radial2"/>
    <dgm:cxn modelId="{5E905AEA-5FBD-A940-BDA0-8B2E509CC574}" srcId="{1DB941E0-BB88-5342-A31C-7494D91F5532}" destId="{15261B60-B744-AE45-8622-7DAB25EBD462}" srcOrd="0" destOrd="0" parTransId="{76F11A69-8833-B24B-9963-1FE6CDCA2924}" sibTransId="{FE242B3A-DC5B-3148-AC11-C010AAC65B49}"/>
    <dgm:cxn modelId="{9478E9F2-E7B8-0A4E-9AFE-684C123C4A6A}" srcId="{1DB941E0-BB88-5342-A31C-7494D91F5532}" destId="{C21355A6-6946-B044-8F29-3447E74D0A1E}" srcOrd="1" destOrd="0" parTransId="{ADEB9779-908F-5F44-B258-DA441AE9A33C}" sibTransId="{E3F332E9-0842-B54C-B7EE-8D067A152A44}"/>
    <dgm:cxn modelId="{365AE1F5-DD43-3C46-8E89-BBFD275B9EA0}" type="presOf" srcId="{A57637C0-FEBC-D747-83A1-67F35ADBFC1B}" destId="{F6585358-DB70-1245-9AEF-551F9F5EDA6E}" srcOrd="0" destOrd="0" presId="urn:microsoft.com/office/officeart/2005/8/layout/radial2"/>
    <dgm:cxn modelId="{33D4BDFA-DFB2-F743-8165-5ED670943370}" srcId="{A57637C0-FEBC-D747-83A1-67F35ADBFC1B}" destId="{F96B2E2F-6AB5-8347-9B05-67CF28892609}" srcOrd="0" destOrd="0" parTransId="{5546548B-595F-C541-AA60-EA3C7BCA1B6A}" sibTransId="{18D65129-6389-CC4A-8A26-04DCDF91136C}"/>
    <dgm:cxn modelId="{A62990A8-693E-024C-92DA-9B5C074B3EA4}" type="presParOf" srcId="{C6578903-757D-1443-9A55-7247B5B0964F}" destId="{F532D39E-8BD9-254A-B216-6CC3191215EE}" srcOrd="0" destOrd="0" presId="urn:microsoft.com/office/officeart/2005/8/layout/radial2"/>
    <dgm:cxn modelId="{31544902-A345-D246-9C75-83B4A6CD16F0}" type="presParOf" srcId="{F532D39E-8BD9-254A-B216-6CC3191215EE}" destId="{C7785672-78F4-F149-B6DE-F011EFAFF5CE}" srcOrd="0" destOrd="0" presId="urn:microsoft.com/office/officeart/2005/8/layout/radial2"/>
    <dgm:cxn modelId="{6E8589A1-9468-8A44-8AE8-A941121FF5D0}" type="presParOf" srcId="{C7785672-78F4-F149-B6DE-F011EFAFF5CE}" destId="{24B3B7A8-C8E6-6247-97EF-FF5ED44ABDAF}" srcOrd="0" destOrd="0" presId="urn:microsoft.com/office/officeart/2005/8/layout/radial2"/>
    <dgm:cxn modelId="{9B9A5DF1-9B9B-A747-AA6F-64A31B2F25F7}" type="presParOf" srcId="{C7785672-78F4-F149-B6DE-F011EFAFF5CE}" destId="{9ED2189C-E2EB-F14F-8DF6-D309814D3CE1}" srcOrd="1" destOrd="0" presId="urn:microsoft.com/office/officeart/2005/8/layout/radial2"/>
    <dgm:cxn modelId="{4E4CCF9F-9E61-A246-B49B-25B0133B909A}" type="presParOf" srcId="{F532D39E-8BD9-254A-B216-6CC3191215EE}" destId="{160846C9-F4E0-7D41-BFFF-91F72D8216DA}" srcOrd="1" destOrd="0" presId="urn:microsoft.com/office/officeart/2005/8/layout/radial2"/>
    <dgm:cxn modelId="{EC5DBE12-20A5-0C4D-9327-4CEB9F487A29}" type="presParOf" srcId="{F532D39E-8BD9-254A-B216-6CC3191215EE}" destId="{A7D273B4-7DDD-D044-AF5E-B5F14CDCF193}" srcOrd="2" destOrd="0" presId="urn:microsoft.com/office/officeart/2005/8/layout/radial2"/>
    <dgm:cxn modelId="{6814C16C-E363-4E4F-8E70-323D6C535FE6}" type="presParOf" srcId="{A7D273B4-7DDD-D044-AF5E-B5F14CDCF193}" destId="{EDDABD27-288E-3346-A74E-A8652362097D}" srcOrd="0" destOrd="0" presId="urn:microsoft.com/office/officeart/2005/8/layout/radial2"/>
    <dgm:cxn modelId="{60C73BC8-CC80-C942-A40E-EA4BDE88E2E2}" type="presParOf" srcId="{A7D273B4-7DDD-D044-AF5E-B5F14CDCF193}" destId="{A1AB51F0-63F6-4140-A8DA-1627E51F2E6C}" srcOrd="1" destOrd="0" presId="urn:microsoft.com/office/officeart/2005/8/layout/radial2"/>
    <dgm:cxn modelId="{852ABE85-3C8A-2341-8EF0-877205E14706}" type="presParOf" srcId="{F532D39E-8BD9-254A-B216-6CC3191215EE}" destId="{29C3E1FA-336C-954D-A47D-8439E9B0AB56}" srcOrd="3" destOrd="0" presId="urn:microsoft.com/office/officeart/2005/8/layout/radial2"/>
    <dgm:cxn modelId="{BA72774C-9163-034C-A6DC-0B53187D6048}" type="presParOf" srcId="{F532D39E-8BD9-254A-B216-6CC3191215EE}" destId="{7F295AB1-D682-8548-A921-F4D0298C73EF}" srcOrd="4" destOrd="0" presId="urn:microsoft.com/office/officeart/2005/8/layout/radial2"/>
    <dgm:cxn modelId="{E14E7396-D25E-CB41-8ABA-0B6A2ED8324B}" type="presParOf" srcId="{7F295AB1-D682-8548-A921-F4D0298C73EF}" destId="{0B88DCA5-E7CC-5C4B-9664-1505255AC8F0}" srcOrd="0" destOrd="0" presId="urn:microsoft.com/office/officeart/2005/8/layout/radial2"/>
    <dgm:cxn modelId="{B2998999-DD97-D04C-B421-B3761242B15D}" type="presParOf" srcId="{7F295AB1-D682-8548-A921-F4D0298C73EF}" destId="{E2C9C1DA-4713-F54C-BB69-E6A7E89E43BC}" srcOrd="1" destOrd="0" presId="urn:microsoft.com/office/officeart/2005/8/layout/radial2"/>
    <dgm:cxn modelId="{DC4217CB-5768-B349-A5FF-0078A7857B43}" type="presParOf" srcId="{F532D39E-8BD9-254A-B216-6CC3191215EE}" destId="{553D5274-1C68-424D-9714-307D731E370E}" srcOrd="5" destOrd="0" presId="urn:microsoft.com/office/officeart/2005/8/layout/radial2"/>
    <dgm:cxn modelId="{F3802BBA-EDFA-C340-B990-166E464A0FAC}" type="presParOf" srcId="{F532D39E-8BD9-254A-B216-6CC3191215EE}" destId="{28EF4FDB-B8CE-034A-9D6B-35CF6802F788}" srcOrd="6" destOrd="0" presId="urn:microsoft.com/office/officeart/2005/8/layout/radial2"/>
    <dgm:cxn modelId="{DD5A6912-84D1-844E-AC35-672403CD7E34}" type="presParOf" srcId="{28EF4FDB-B8CE-034A-9D6B-35CF6802F788}" destId="{F6585358-DB70-1245-9AEF-551F9F5EDA6E}" srcOrd="0" destOrd="0" presId="urn:microsoft.com/office/officeart/2005/8/layout/radial2"/>
    <dgm:cxn modelId="{2AF2E6C4-1890-024F-860C-7FC52CE692D6}" type="presParOf" srcId="{28EF4FDB-B8CE-034A-9D6B-35CF6802F788}" destId="{1679B128-A77B-504E-9C26-3C65D7032714}" srcOrd="1" destOrd="0" presId="urn:microsoft.com/office/officeart/2005/8/layout/radial2"/>
    <dgm:cxn modelId="{58132EFD-36E1-B146-966E-5F2EB1364A18}" type="presParOf" srcId="{F532D39E-8BD9-254A-B216-6CC3191215EE}" destId="{5BC22782-A9B3-8D42-95AD-F527CE984BBE}" srcOrd="7" destOrd="0" presId="urn:microsoft.com/office/officeart/2005/8/layout/radial2"/>
    <dgm:cxn modelId="{79DB55FB-F4BD-1240-901A-98D35150C656}" type="presParOf" srcId="{F532D39E-8BD9-254A-B216-6CC3191215EE}" destId="{569CAA2D-2CAE-EA4A-819D-77F480424E93}" srcOrd="8" destOrd="0" presId="urn:microsoft.com/office/officeart/2005/8/layout/radial2"/>
    <dgm:cxn modelId="{D14A2C3A-A566-A043-9E52-81E22B88384D}" type="presParOf" srcId="{569CAA2D-2CAE-EA4A-819D-77F480424E93}" destId="{D84F466E-7B20-444B-B638-09BBEC0C2D2C}" srcOrd="0" destOrd="0" presId="urn:microsoft.com/office/officeart/2005/8/layout/radial2"/>
    <dgm:cxn modelId="{D3D6C5ED-0D9C-AC43-91A7-4BC412347E3A}" type="presParOf" srcId="{569CAA2D-2CAE-EA4A-819D-77F480424E93}" destId="{5015AC74-AE77-C54E-A24A-56C1B7B5252B}" srcOrd="1" destOrd="0" presId="urn:microsoft.com/office/officeart/2005/8/layout/radial2"/>
    <dgm:cxn modelId="{7272E143-43D3-8A41-A6DF-36B782ED804D}" type="presParOf" srcId="{F532D39E-8BD9-254A-B216-6CC3191215EE}" destId="{89A3F179-AE87-F147-8B04-E2923D61097C}" srcOrd="9" destOrd="0" presId="urn:microsoft.com/office/officeart/2005/8/layout/radial2"/>
    <dgm:cxn modelId="{EEDBE06D-3AD7-8044-9484-E04F9F69AD13}" type="presParOf" srcId="{F532D39E-8BD9-254A-B216-6CC3191215EE}" destId="{19DF1F24-F4CF-0E4E-BECC-F8EA4DA73CE9}" srcOrd="10" destOrd="0" presId="urn:microsoft.com/office/officeart/2005/8/layout/radial2"/>
    <dgm:cxn modelId="{97DA9C21-71E3-8E46-8944-4606D813784B}" type="presParOf" srcId="{19DF1F24-F4CF-0E4E-BECC-F8EA4DA73CE9}" destId="{F49628BA-DACD-7F4B-B641-B0886AAE8548}" srcOrd="0" destOrd="0" presId="urn:microsoft.com/office/officeart/2005/8/layout/radial2"/>
    <dgm:cxn modelId="{C7D07365-2379-7E4D-A8D1-F9AD30AAE8DF}" type="presParOf" srcId="{19DF1F24-F4CF-0E4E-BECC-F8EA4DA73CE9}" destId="{24D38ABC-0A5B-0B44-A135-00836A273A07}"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F04889D-8B34-4204-A11F-30F53C8603BC}" type="doc">
      <dgm:prSet loTypeId="urn:microsoft.com/office/officeart/2005/8/layout/vList2" loCatId="list" qsTypeId="urn:microsoft.com/office/officeart/2005/8/quickstyle/simple1#8" qsCatId="simple" csTypeId="urn:microsoft.com/office/officeart/2005/8/colors/accent0_1#1" csCatId="mainScheme" phldr="1"/>
      <dgm:spPr/>
      <dgm:t>
        <a:bodyPr/>
        <a:lstStyle/>
        <a:p>
          <a:endParaRPr lang="en-US"/>
        </a:p>
      </dgm:t>
    </dgm:pt>
    <dgm:pt modelId="{AFD7049A-3B4D-49B1-B756-F262446817B8}">
      <dgm:prSet/>
      <dgm:spPr/>
      <dgm:t>
        <a:bodyPr/>
        <a:lstStyle/>
        <a:p>
          <a:pPr algn="l">
            <a:lnSpc>
              <a:spcPct val="90000"/>
            </a:lnSpc>
          </a:pPr>
          <a:r>
            <a:rPr lang="en-US" sz="2500" b="1">
              <a:latin typeface="Calibri"/>
              <a:ea typeface="+mn-ea"/>
              <a:cs typeface="+mn-cs"/>
            </a:rPr>
            <a:t>Quizlet – </a:t>
          </a:r>
          <a:r>
            <a:rPr lang="en-US" sz="2500">
              <a:latin typeface="Calibri"/>
              <a:ea typeface="+mn-ea"/>
              <a:cs typeface="+mn-cs"/>
            </a:rPr>
            <a:t>Create digital flashcards with games and tests (some features require a paid subscription).</a:t>
          </a:r>
        </a:p>
      </dgm:t>
    </dgm:pt>
    <dgm:pt modelId="{FA9531AF-7A55-40AE-A77C-E83C41B0874A}" type="parTrans" cxnId="{69CB6B53-C6B7-4093-A210-2CDAE3CD5962}">
      <dgm:prSet/>
      <dgm:spPr/>
      <dgm:t>
        <a:bodyPr/>
        <a:lstStyle/>
        <a:p>
          <a:endParaRPr lang="en-US"/>
        </a:p>
      </dgm:t>
    </dgm:pt>
    <dgm:pt modelId="{94F76EE5-0AAC-4100-A6A1-5A7AAFD64D0A}" type="sibTrans" cxnId="{69CB6B53-C6B7-4093-A210-2CDAE3CD5962}">
      <dgm:prSet/>
      <dgm:spPr/>
      <dgm:t>
        <a:bodyPr/>
        <a:lstStyle/>
        <a:p>
          <a:endParaRPr lang="en-US"/>
        </a:p>
      </dgm:t>
    </dgm:pt>
    <dgm:pt modelId="{A75C8B27-19B9-46CA-949D-AFEE173F8396}">
      <dgm:prSet/>
      <dgm:spPr/>
      <dgm:t>
        <a:bodyPr/>
        <a:lstStyle/>
        <a:p>
          <a:pPr algn="l">
            <a:lnSpc>
              <a:spcPct val="90000"/>
            </a:lnSpc>
          </a:pPr>
          <a:r>
            <a:rPr lang="en-US" sz="2500" b="1" err="1">
              <a:latin typeface="Calibri"/>
              <a:ea typeface="+mn-ea"/>
              <a:cs typeface="+mn-cs"/>
            </a:rPr>
            <a:t>Knowt</a:t>
          </a:r>
          <a:r>
            <a:rPr lang="en-US" sz="2500" b="1">
              <a:latin typeface="Calibri"/>
              <a:ea typeface="+mn-ea"/>
              <a:cs typeface="+mn-cs"/>
            </a:rPr>
            <a:t> – </a:t>
          </a:r>
          <a:r>
            <a:rPr lang="en-US" sz="2500">
              <a:latin typeface="Calibri"/>
              <a:ea typeface="+mn-ea"/>
              <a:cs typeface="+mn-cs"/>
            </a:rPr>
            <a:t>free alternative to Quizlet that converts lessons into notes, summaries and quizzes.</a:t>
          </a:r>
        </a:p>
      </dgm:t>
    </dgm:pt>
    <dgm:pt modelId="{98751F03-0F4C-4D62-87A0-E4F7BD4856EF}" type="parTrans" cxnId="{8D54207F-854C-4649-B669-87B00DC54CA6}">
      <dgm:prSet/>
      <dgm:spPr/>
      <dgm:t>
        <a:bodyPr/>
        <a:lstStyle/>
        <a:p>
          <a:endParaRPr lang="en-US"/>
        </a:p>
      </dgm:t>
    </dgm:pt>
    <dgm:pt modelId="{0E462EAF-E73D-40EF-8ADD-CBDBC428AFCD}" type="sibTrans" cxnId="{8D54207F-854C-4649-B669-87B00DC54CA6}">
      <dgm:prSet/>
      <dgm:spPr/>
      <dgm:t>
        <a:bodyPr/>
        <a:lstStyle/>
        <a:p>
          <a:endParaRPr lang="en-US"/>
        </a:p>
      </dgm:t>
    </dgm:pt>
    <dgm:pt modelId="{EE0F83CA-90BC-4AF8-804A-4ED34CF9500F}">
      <dgm:prSet/>
      <dgm:spPr/>
      <dgm:t>
        <a:bodyPr/>
        <a:lstStyle/>
        <a:p>
          <a:pPr algn="l">
            <a:lnSpc>
              <a:spcPct val="90000"/>
            </a:lnSpc>
          </a:pPr>
          <a:r>
            <a:rPr lang="en-US" sz="2500" b="1">
              <a:latin typeface="Calibri"/>
              <a:ea typeface="+mn-ea"/>
              <a:cs typeface="+mn-cs"/>
            </a:rPr>
            <a:t>Gizmo – </a:t>
          </a:r>
          <a:r>
            <a:rPr lang="en-US" sz="2500">
              <a:latin typeface="Calibri"/>
              <a:ea typeface="+mn-ea"/>
              <a:cs typeface="+mn-cs"/>
            </a:rPr>
            <a:t>free AI-powered flashcard and quiz generator that creates multiple test formats.</a:t>
          </a:r>
        </a:p>
      </dgm:t>
    </dgm:pt>
    <dgm:pt modelId="{D5B88EA6-BF25-464E-9F76-E2B116BCD3F0}" type="parTrans" cxnId="{8E4DC894-1034-4DCA-93A4-EF617F8D675D}">
      <dgm:prSet/>
      <dgm:spPr/>
      <dgm:t>
        <a:bodyPr/>
        <a:lstStyle/>
        <a:p>
          <a:endParaRPr lang="en-US"/>
        </a:p>
      </dgm:t>
    </dgm:pt>
    <dgm:pt modelId="{EBFE14A8-8872-49F2-8B67-F6CC2BF31589}" type="sibTrans" cxnId="{8E4DC894-1034-4DCA-93A4-EF617F8D675D}">
      <dgm:prSet/>
      <dgm:spPr/>
      <dgm:t>
        <a:bodyPr/>
        <a:lstStyle/>
        <a:p>
          <a:endParaRPr lang="en-US"/>
        </a:p>
      </dgm:t>
    </dgm:pt>
    <dgm:pt modelId="{2CAC7EEB-A476-416A-A087-D43EB8FD194C}">
      <dgm:prSet/>
      <dgm:spPr/>
      <dgm:t>
        <a:bodyPr/>
        <a:lstStyle/>
        <a:p>
          <a:pPr algn="l">
            <a:lnSpc>
              <a:spcPct val="90000"/>
            </a:lnSpc>
          </a:pPr>
          <a:r>
            <a:rPr lang="en-US" sz="2500" b="1">
              <a:latin typeface="Calibri"/>
              <a:ea typeface="+mn-ea"/>
              <a:cs typeface="+mn-cs"/>
            </a:rPr>
            <a:t>Anki – </a:t>
          </a:r>
          <a:r>
            <a:rPr lang="en-US" sz="2500">
              <a:latin typeface="Calibri"/>
              <a:ea typeface="+mn-ea"/>
              <a:cs typeface="+mn-cs"/>
            </a:rPr>
            <a:t>A well-known flashcard generator that uses spaced repetition for long-term memory retention.</a:t>
          </a:r>
        </a:p>
      </dgm:t>
    </dgm:pt>
    <dgm:pt modelId="{1A30BE6F-073F-4E05-8B32-7805FE9F5CB5}" type="parTrans" cxnId="{9F5E8279-0E61-4012-8286-B316B3269F97}">
      <dgm:prSet/>
      <dgm:spPr/>
      <dgm:t>
        <a:bodyPr/>
        <a:lstStyle/>
        <a:p>
          <a:endParaRPr lang="en-US"/>
        </a:p>
      </dgm:t>
    </dgm:pt>
    <dgm:pt modelId="{8A90419E-4209-409F-A78A-6CB5854E7443}" type="sibTrans" cxnId="{9F5E8279-0E61-4012-8286-B316B3269F97}">
      <dgm:prSet/>
      <dgm:spPr/>
      <dgm:t>
        <a:bodyPr/>
        <a:lstStyle/>
        <a:p>
          <a:endParaRPr lang="en-US"/>
        </a:p>
      </dgm:t>
    </dgm:pt>
    <dgm:pt modelId="{C899DA26-CF94-418F-928E-B254138CDC0B}" type="pres">
      <dgm:prSet presAssocID="{AF04889D-8B34-4204-A11F-30F53C8603BC}" presName="linear" presStyleCnt="0">
        <dgm:presLayoutVars>
          <dgm:animLvl val="lvl"/>
          <dgm:resizeHandles val="exact"/>
        </dgm:presLayoutVars>
      </dgm:prSet>
      <dgm:spPr/>
    </dgm:pt>
    <dgm:pt modelId="{3E0792FA-7B49-4867-83FA-E8DF4822E5D6}" type="pres">
      <dgm:prSet presAssocID="{AFD7049A-3B4D-49B1-B756-F262446817B8}" presName="parentText" presStyleLbl="node1" presStyleIdx="0" presStyleCnt="4">
        <dgm:presLayoutVars>
          <dgm:chMax val="0"/>
          <dgm:bulletEnabled val="1"/>
        </dgm:presLayoutVars>
      </dgm:prSet>
      <dgm:spPr/>
    </dgm:pt>
    <dgm:pt modelId="{425B675A-D677-45FC-834F-4D1556A7179F}" type="pres">
      <dgm:prSet presAssocID="{94F76EE5-0AAC-4100-A6A1-5A7AAFD64D0A}" presName="spacer" presStyleCnt="0"/>
      <dgm:spPr/>
    </dgm:pt>
    <dgm:pt modelId="{808FEC9A-8FCE-421F-AABB-F34726AE9C3A}" type="pres">
      <dgm:prSet presAssocID="{A75C8B27-19B9-46CA-949D-AFEE173F8396}" presName="parentText" presStyleLbl="node1" presStyleIdx="1" presStyleCnt="4">
        <dgm:presLayoutVars>
          <dgm:chMax val="0"/>
          <dgm:bulletEnabled val="1"/>
        </dgm:presLayoutVars>
      </dgm:prSet>
      <dgm:spPr/>
    </dgm:pt>
    <dgm:pt modelId="{9F7FCF29-7114-47E9-8170-530837DCE5FA}" type="pres">
      <dgm:prSet presAssocID="{0E462EAF-E73D-40EF-8ADD-CBDBC428AFCD}" presName="spacer" presStyleCnt="0"/>
      <dgm:spPr/>
    </dgm:pt>
    <dgm:pt modelId="{4C1AF7BF-B38D-49E8-B876-CD7B460FE622}" type="pres">
      <dgm:prSet presAssocID="{EE0F83CA-90BC-4AF8-804A-4ED34CF9500F}" presName="parentText" presStyleLbl="node1" presStyleIdx="2" presStyleCnt="4">
        <dgm:presLayoutVars>
          <dgm:chMax val="0"/>
          <dgm:bulletEnabled val="1"/>
        </dgm:presLayoutVars>
      </dgm:prSet>
      <dgm:spPr/>
    </dgm:pt>
    <dgm:pt modelId="{8E91C63E-DFCB-4158-A0B5-46396F060C1A}" type="pres">
      <dgm:prSet presAssocID="{EBFE14A8-8872-49F2-8B67-F6CC2BF31589}" presName="spacer" presStyleCnt="0"/>
      <dgm:spPr/>
    </dgm:pt>
    <dgm:pt modelId="{CDB10BC8-E9C5-42EB-AE03-7B4F768D5B7A}" type="pres">
      <dgm:prSet presAssocID="{2CAC7EEB-A476-416A-A087-D43EB8FD194C}" presName="parentText" presStyleLbl="node1" presStyleIdx="3" presStyleCnt="4">
        <dgm:presLayoutVars>
          <dgm:chMax val="0"/>
          <dgm:bulletEnabled val="1"/>
        </dgm:presLayoutVars>
      </dgm:prSet>
      <dgm:spPr/>
    </dgm:pt>
  </dgm:ptLst>
  <dgm:cxnLst>
    <dgm:cxn modelId="{924A7A63-56C7-483C-A243-0C942D4EA297}" type="presOf" srcId="{2CAC7EEB-A476-416A-A087-D43EB8FD194C}" destId="{CDB10BC8-E9C5-42EB-AE03-7B4F768D5B7A}" srcOrd="0" destOrd="0" presId="urn:microsoft.com/office/officeart/2005/8/layout/vList2"/>
    <dgm:cxn modelId="{69CB6B53-C6B7-4093-A210-2CDAE3CD5962}" srcId="{AF04889D-8B34-4204-A11F-30F53C8603BC}" destId="{AFD7049A-3B4D-49B1-B756-F262446817B8}" srcOrd="0" destOrd="0" parTransId="{FA9531AF-7A55-40AE-A77C-E83C41B0874A}" sibTransId="{94F76EE5-0AAC-4100-A6A1-5A7AAFD64D0A}"/>
    <dgm:cxn modelId="{9F5E8279-0E61-4012-8286-B316B3269F97}" srcId="{AF04889D-8B34-4204-A11F-30F53C8603BC}" destId="{2CAC7EEB-A476-416A-A087-D43EB8FD194C}" srcOrd="3" destOrd="0" parTransId="{1A30BE6F-073F-4E05-8B32-7805FE9F5CB5}" sibTransId="{8A90419E-4209-409F-A78A-6CB5854E7443}"/>
    <dgm:cxn modelId="{8D54207F-854C-4649-B669-87B00DC54CA6}" srcId="{AF04889D-8B34-4204-A11F-30F53C8603BC}" destId="{A75C8B27-19B9-46CA-949D-AFEE173F8396}" srcOrd="1" destOrd="0" parTransId="{98751F03-0F4C-4D62-87A0-E4F7BD4856EF}" sibTransId="{0E462EAF-E73D-40EF-8ADD-CBDBC428AFCD}"/>
    <dgm:cxn modelId="{8E4DC894-1034-4DCA-93A4-EF617F8D675D}" srcId="{AF04889D-8B34-4204-A11F-30F53C8603BC}" destId="{EE0F83CA-90BC-4AF8-804A-4ED34CF9500F}" srcOrd="2" destOrd="0" parTransId="{D5B88EA6-BF25-464E-9F76-E2B116BCD3F0}" sibTransId="{EBFE14A8-8872-49F2-8B67-F6CC2BF31589}"/>
    <dgm:cxn modelId="{6AD61FD0-1CCE-46EC-8E40-1696A4CCAF71}" type="presOf" srcId="{AF04889D-8B34-4204-A11F-30F53C8603BC}" destId="{C899DA26-CF94-418F-928E-B254138CDC0B}" srcOrd="0" destOrd="0" presId="urn:microsoft.com/office/officeart/2005/8/layout/vList2"/>
    <dgm:cxn modelId="{EE6723D2-D3DE-4B9A-A16F-D28453CFBC37}" type="presOf" srcId="{EE0F83CA-90BC-4AF8-804A-4ED34CF9500F}" destId="{4C1AF7BF-B38D-49E8-B876-CD7B460FE622}" srcOrd="0" destOrd="0" presId="urn:microsoft.com/office/officeart/2005/8/layout/vList2"/>
    <dgm:cxn modelId="{3214C8DB-34B6-43D7-8157-3FF402A81836}" type="presOf" srcId="{A75C8B27-19B9-46CA-949D-AFEE173F8396}" destId="{808FEC9A-8FCE-421F-AABB-F34726AE9C3A}" srcOrd="0" destOrd="0" presId="urn:microsoft.com/office/officeart/2005/8/layout/vList2"/>
    <dgm:cxn modelId="{0E744EF2-0449-4BD3-93EE-F83324C5723D}" type="presOf" srcId="{AFD7049A-3B4D-49B1-B756-F262446817B8}" destId="{3E0792FA-7B49-4867-83FA-E8DF4822E5D6}" srcOrd="0" destOrd="0" presId="urn:microsoft.com/office/officeart/2005/8/layout/vList2"/>
    <dgm:cxn modelId="{B6D14E01-3D5C-4103-9C5A-A30542220AB7}" type="presParOf" srcId="{C899DA26-CF94-418F-928E-B254138CDC0B}" destId="{3E0792FA-7B49-4867-83FA-E8DF4822E5D6}" srcOrd="0" destOrd="0" presId="urn:microsoft.com/office/officeart/2005/8/layout/vList2"/>
    <dgm:cxn modelId="{648D7B0F-DE63-4691-B44B-D9873D51E88E}" type="presParOf" srcId="{C899DA26-CF94-418F-928E-B254138CDC0B}" destId="{425B675A-D677-45FC-834F-4D1556A7179F}" srcOrd="1" destOrd="0" presId="urn:microsoft.com/office/officeart/2005/8/layout/vList2"/>
    <dgm:cxn modelId="{9DCC6B5C-1572-4A20-8650-A1457F3455B8}" type="presParOf" srcId="{C899DA26-CF94-418F-928E-B254138CDC0B}" destId="{808FEC9A-8FCE-421F-AABB-F34726AE9C3A}" srcOrd="2" destOrd="0" presId="urn:microsoft.com/office/officeart/2005/8/layout/vList2"/>
    <dgm:cxn modelId="{93116514-812E-41E7-BEF2-5DF590E8610E}" type="presParOf" srcId="{C899DA26-CF94-418F-928E-B254138CDC0B}" destId="{9F7FCF29-7114-47E9-8170-530837DCE5FA}" srcOrd="3" destOrd="0" presId="urn:microsoft.com/office/officeart/2005/8/layout/vList2"/>
    <dgm:cxn modelId="{781132A8-CAAD-41B6-AEC8-E85EA8C4ED6F}" type="presParOf" srcId="{C899DA26-CF94-418F-928E-B254138CDC0B}" destId="{4C1AF7BF-B38D-49E8-B876-CD7B460FE622}" srcOrd="4" destOrd="0" presId="urn:microsoft.com/office/officeart/2005/8/layout/vList2"/>
    <dgm:cxn modelId="{30935DBE-19E9-47B0-8D72-80431CDD8E7B}" type="presParOf" srcId="{C899DA26-CF94-418F-928E-B254138CDC0B}" destId="{8E91C63E-DFCB-4158-A0B5-46396F060C1A}" srcOrd="5" destOrd="0" presId="urn:microsoft.com/office/officeart/2005/8/layout/vList2"/>
    <dgm:cxn modelId="{2622FDC8-7449-415B-9FF7-F54A88D55192}" type="presParOf" srcId="{C899DA26-CF94-418F-928E-B254138CDC0B}" destId="{CDB10BC8-E9C5-42EB-AE03-7B4F768D5B7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5CD8F-3B6D-4D0E-A16A-2AF0FA82B782}">
      <dsp:nvSpPr>
        <dsp:cNvPr id="0" name=""/>
        <dsp:cNvSpPr/>
      </dsp:nvSpPr>
      <dsp:spPr>
        <a:xfrm>
          <a:off x="0" y="531"/>
          <a:ext cx="10515600" cy="1243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12CCD2-3558-4105-8A31-15AD6CA05058}">
      <dsp:nvSpPr>
        <dsp:cNvPr id="0" name=""/>
        <dsp:cNvSpPr/>
      </dsp:nvSpPr>
      <dsp:spPr>
        <a:xfrm>
          <a:off x="376092" y="280269"/>
          <a:ext cx="683804" cy="6838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F3DEFA-CB1D-4792-8E8E-00700FF2C45C}">
      <dsp:nvSpPr>
        <dsp:cNvPr id="0" name=""/>
        <dsp:cNvSpPr/>
      </dsp:nvSpPr>
      <dsp:spPr>
        <a:xfrm>
          <a:off x="1435988" y="5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1111250">
            <a:lnSpc>
              <a:spcPct val="100000"/>
            </a:lnSpc>
            <a:spcBef>
              <a:spcPct val="0"/>
            </a:spcBef>
            <a:spcAft>
              <a:spcPct val="35000"/>
            </a:spcAft>
            <a:buNone/>
          </a:pPr>
          <a:r>
            <a:rPr lang="en-GB" sz="2500" kern="1200"/>
            <a:t>To explain the importance of effective revision</a:t>
          </a:r>
          <a:endParaRPr lang="en-US" sz="2500" kern="1200"/>
        </a:p>
      </dsp:txBody>
      <dsp:txXfrm>
        <a:off x="1435988" y="531"/>
        <a:ext cx="9079611" cy="1243280"/>
      </dsp:txXfrm>
    </dsp:sp>
    <dsp:sp modelId="{C383D67C-6E13-488A-92FE-10C3FF510F03}">
      <dsp:nvSpPr>
        <dsp:cNvPr id="0" name=""/>
        <dsp:cNvSpPr/>
      </dsp:nvSpPr>
      <dsp:spPr>
        <a:xfrm>
          <a:off x="0" y="1554631"/>
          <a:ext cx="10515600" cy="1243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63F82C-E24B-4F7F-925B-17E83495EB7B}">
      <dsp:nvSpPr>
        <dsp:cNvPr id="0" name=""/>
        <dsp:cNvSpPr/>
      </dsp:nvSpPr>
      <dsp:spPr>
        <a:xfrm>
          <a:off x="376092" y="1834369"/>
          <a:ext cx="683804" cy="6838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97284D-5FE1-4D10-8497-0CB91DE565A9}">
      <dsp:nvSpPr>
        <dsp:cNvPr id="0" name=""/>
        <dsp:cNvSpPr/>
      </dsp:nvSpPr>
      <dsp:spPr>
        <a:xfrm>
          <a:off x="1435988" y="15546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1111250">
            <a:lnSpc>
              <a:spcPct val="100000"/>
            </a:lnSpc>
            <a:spcBef>
              <a:spcPct val="0"/>
            </a:spcBef>
            <a:spcAft>
              <a:spcPct val="35000"/>
            </a:spcAft>
            <a:buNone/>
          </a:pPr>
          <a:r>
            <a:rPr lang="en-GB" sz="2500" kern="1200"/>
            <a:t>To provide practical examples  of effective revision techniques</a:t>
          </a:r>
          <a:endParaRPr lang="en-US" sz="2500" kern="1200"/>
        </a:p>
      </dsp:txBody>
      <dsp:txXfrm>
        <a:off x="1435988" y="1554631"/>
        <a:ext cx="9079611" cy="1243280"/>
      </dsp:txXfrm>
    </dsp:sp>
    <dsp:sp modelId="{4D2113FA-B575-41E6-B6C8-3987DC048AC7}">
      <dsp:nvSpPr>
        <dsp:cNvPr id="0" name=""/>
        <dsp:cNvSpPr/>
      </dsp:nvSpPr>
      <dsp:spPr>
        <a:xfrm>
          <a:off x="0" y="3108732"/>
          <a:ext cx="10515600" cy="12432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9D3C24-89CB-4DBF-A6B4-FF0F8D4DBEF6}">
      <dsp:nvSpPr>
        <dsp:cNvPr id="0" name=""/>
        <dsp:cNvSpPr/>
      </dsp:nvSpPr>
      <dsp:spPr>
        <a:xfrm>
          <a:off x="376092" y="3388470"/>
          <a:ext cx="683804" cy="683804"/>
        </a:xfrm>
        <a:prstGeom prst="rect">
          <a:avLst/>
        </a:prstGeom>
        <a:blipFill>
          <a:blip xmlns:r="http://schemas.openxmlformats.org/officeDocument/2006/relationships"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C83E4B-89E9-41EF-AEF8-BC8EEC77434B}">
      <dsp:nvSpPr>
        <dsp:cNvPr id="0" name=""/>
        <dsp:cNvSpPr/>
      </dsp:nvSpPr>
      <dsp:spPr>
        <a:xfrm>
          <a:off x="1435988" y="3108732"/>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1111250">
            <a:lnSpc>
              <a:spcPct val="100000"/>
            </a:lnSpc>
            <a:spcBef>
              <a:spcPct val="0"/>
            </a:spcBef>
            <a:spcAft>
              <a:spcPct val="35000"/>
            </a:spcAft>
            <a:buNone/>
          </a:pPr>
          <a:r>
            <a:rPr lang="en-GB" sz="2500" kern="1200"/>
            <a:t>To support the creation of effective study habits and environment</a:t>
          </a:r>
          <a:endParaRPr lang="en-US" sz="2500" kern="1200"/>
        </a:p>
      </dsp:txBody>
      <dsp:txXfrm>
        <a:off x="1435988" y="3108732"/>
        <a:ext cx="9079611" cy="12432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7E7B81-7B90-4E5D-BD81-0CF844487B20}">
      <dsp:nvSpPr>
        <dsp:cNvPr id="0" name=""/>
        <dsp:cNvSpPr/>
      </dsp:nvSpPr>
      <dsp:spPr>
        <a:xfrm>
          <a:off x="0" y="281147"/>
          <a:ext cx="5018363" cy="280800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You may wish to encourage the pomodoro method of approaching study – setting timers for e.g. 25 min work, followed by a 5min break. Learners don’t have any distractions in work time e.g. phones, but can do what they like in 5 min break.</a:t>
          </a:r>
          <a:endParaRPr lang="en-US" sz="2400" kern="1200"/>
        </a:p>
      </dsp:txBody>
      <dsp:txXfrm>
        <a:off x="137075" y="418222"/>
        <a:ext cx="4744213" cy="2533850"/>
      </dsp:txXfrm>
    </dsp:sp>
    <dsp:sp modelId="{5C664E8F-6EF8-42DE-967F-0670176A49E1}">
      <dsp:nvSpPr>
        <dsp:cNvPr id="0" name=""/>
        <dsp:cNvSpPr/>
      </dsp:nvSpPr>
      <dsp:spPr>
        <a:xfrm>
          <a:off x="0" y="3158267"/>
          <a:ext cx="5018363" cy="1170879"/>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a:hlinkClick xmlns:r="http://schemas.openxmlformats.org/officeDocument/2006/relationships" r:id="rId1"/>
            </a:rPr>
            <a:t>https://pomofocus.io/</a:t>
          </a:r>
          <a:r>
            <a:rPr lang="en-GB" sz="3200" kern="1200"/>
            <a:t> </a:t>
          </a:r>
          <a:endParaRPr lang="en-US" sz="3200" kern="1200"/>
        </a:p>
      </dsp:txBody>
      <dsp:txXfrm>
        <a:off x="57158" y="3215425"/>
        <a:ext cx="4904047" cy="10565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EC6983-9265-4FF0-AB3F-F077E04FF9BB}">
      <dsp:nvSpPr>
        <dsp:cNvPr id="0" name=""/>
        <dsp:cNvSpPr/>
      </dsp:nvSpPr>
      <dsp:spPr>
        <a:xfrm>
          <a:off x="205509" y="828340"/>
          <a:ext cx="911674" cy="91167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4A2658-75E9-48E9-8806-E017FD244625}">
      <dsp:nvSpPr>
        <dsp:cNvPr id="0" name=""/>
        <dsp:cNvSpPr/>
      </dsp:nvSpPr>
      <dsp:spPr>
        <a:xfrm>
          <a:off x="396960" y="1019791"/>
          <a:ext cx="528770" cy="52877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A2B357-5017-40E2-8201-989EF5397178}">
      <dsp:nvSpPr>
        <dsp:cNvPr id="0" name=""/>
        <dsp:cNvSpPr/>
      </dsp:nvSpPr>
      <dsp:spPr>
        <a:xfrm>
          <a:off x="1312541" y="828340"/>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Digital notebook</a:t>
          </a:r>
        </a:p>
      </dsp:txBody>
      <dsp:txXfrm>
        <a:off x="1312541" y="828340"/>
        <a:ext cx="2148945" cy="911674"/>
      </dsp:txXfrm>
    </dsp:sp>
    <dsp:sp modelId="{E3AEEE1B-E4DD-4029-8E5E-01B76E51B0EE}">
      <dsp:nvSpPr>
        <dsp:cNvPr id="0" name=""/>
        <dsp:cNvSpPr/>
      </dsp:nvSpPr>
      <dsp:spPr>
        <a:xfrm>
          <a:off x="3835925" y="828340"/>
          <a:ext cx="911674" cy="911674"/>
        </a:xfrm>
        <a:prstGeom prst="ellipse">
          <a:avLst/>
        </a:prstGeom>
        <a:solidFill>
          <a:srgbClr val="7030A0"/>
        </a:solidFill>
        <a:ln>
          <a:noFill/>
        </a:ln>
        <a:effectLst/>
      </dsp:spPr>
      <dsp:style>
        <a:lnRef idx="0">
          <a:scrgbClr r="0" g="0" b="0"/>
        </a:lnRef>
        <a:fillRef idx="1">
          <a:scrgbClr r="0" g="0" b="0"/>
        </a:fillRef>
        <a:effectRef idx="0">
          <a:scrgbClr r="0" g="0" b="0"/>
        </a:effectRef>
        <a:fontRef idx="minor"/>
      </dsp:style>
    </dsp:sp>
    <dsp:sp modelId="{B57C7AC4-3689-44C6-8990-6AE4F8CDF632}">
      <dsp:nvSpPr>
        <dsp:cNvPr id="0" name=""/>
        <dsp:cNvSpPr/>
      </dsp:nvSpPr>
      <dsp:spPr>
        <a:xfrm>
          <a:off x="4027376" y="1019791"/>
          <a:ext cx="528770" cy="528770"/>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508A8C-7A2D-4DB1-A9D3-C7FFC0B30E29}">
      <dsp:nvSpPr>
        <dsp:cNvPr id="0" name=""/>
        <dsp:cNvSpPr/>
      </dsp:nvSpPr>
      <dsp:spPr>
        <a:xfrm>
          <a:off x="4942957" y="828340"/>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Pages are stored in sections</a:t>
          </a:r>
        </a:p>
      </dsp:txBody>
      <dsp:txXfrm>
        <a:off x="4942957" y="828340"/>
        <a:ext cx="2148945" cy="911674"/>
      </dsp:txXfrm>
    </dsp:sp>
    <dsp:sp modelId="{488071CA-7455-4F8D-9562-3844C99F2B43}">
      <dsp:nvSpPr>
        <dsp:cNvPr id="0" name=""/>
        <dsp:cNvSpPr/>
      </dsp:nvSpPr>
      <dsp:spPr>
        <a:xfrm>
          <a:off x="7466341" y="828340"/>
          <a:ext cx="911674" cy="91167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1D44F1-F706-496C-8B11-5347AAB3317C}">
      <dsp:nvSpPr>
        <dsp:cNvPr id="0" name=""/>
        <dsp:cNvSpPr/>
      </dsp:nvSpPr>
      <dsp:spPr>
        <a:xfrm>
          <a:off x="7657792" y="1019791"/>
          <a:ext cx="528770" cy="52877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C6E29B-CF62-4A1F-9988-B29D65B49048}">
      <dsp:nvSpPr>
        <dsp:cNvPr id="0" name=""/>
        <dsp:cNvSpPr/>
      </dsp:nvSpPr>
      <dsp:spPr>
        <a:xfrm>
          <a:off x="8573374" y="828340"/>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Now widely used in education and industry</a:t>
          </a:r>
        </a:p>
      </dsp:txBody>
      <dsp:txXfrm>
        <a:off x="8573374" y="828340"/>
        <a:ext cx="2148945" cy="911674"/>
      </dsp:txXfrm>
    </dsp:sp>
    <dsp:sp modelId="{12A17FEE-95E6-4997-A193-BDF25E22B8C6}">
      <dsp:nvSpPr>
        <dsp:cNvPr id="0" name=""/>
        <dsp:cNvSpPr/>
      </dsp:nvSpPr>
      <dsp:spPr>
        <a:xfrm>
          <a:off x="1564049" y="2452800"/>
          <a:ext cx="911674" cy="91167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4DE242-D985-4427-A1E2-CE2C0C24C597}">
      <dsp:nvSpPr>
        <dsp:cNvPr id="0" name=""/>
        <dsp:cNvSpPr/>
      </dsp:nvSpPr>
      <dsp:spPr>
        <a:xfrm>
          <a:off x="1703246" y="2631165"/>
          <a:ext cx="528770" cy="528770"/>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28C9A7D-4FB6-4D9A-AA2A-5EFA7916BCF6}">
      <dsp:nvSpPr>
        <dsp:cNvPr id="0" name=""/>
        <dsp:cNvSpPr/>
      </dsp:nvSpPr>
      <dsp:spPr>
        <a:xfrm>
          <a:off x="2671062" y="2452800"/>
          <a:ext cx="2148945"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Teachers can share learning resources in the Content Library</a:t>
          </a:r>
        </a:p>
      </dsp:txBody>
      <dsp:txXfrm>
        <a:off x="2671062" y="2452800"/>
        <a:ext cx="2148945" cy="911674"/>
      </dsp:txXfrm>
    </dsp:sp>
    <dsp:sp modelId="{D78AD561-A1E6-4363-842B-86484D5178C7}">
      <dsp:nvSpPr>
        <dsp:cNvPr id="0" name=""/>
        <dsp:cNvSpPr/>
      </dsp:nvSpPr>
      <dsp:spPr>
        <a:xfrm>
          <a:off x="5573284" y="2452800"/>
          <a:ext cx="911674" cy="911674"/>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84B3C7-158B-4721-B84A-4254B1E8D016}">
      <dsp:nvSpPr>
        <dsp:cNvPr id="0" name=""/>
        <dsp:cNvSpPr/>
      </dsp:nvSpPr>
      <dsp:spPr>
        <a:xfrm>
          <a:off x="5764732" y="2644231"/>
          <a:ext cx="528770" cy="528770"/>
        </a:xfrm>
        <a:prstGeom prst="rect">
          <a:avLst/>
        </a:prstGeom>
        <a:blipFill>
          <a:blip xmlns:r="http://schemas.openxmlformats.org/officeDocument/2006/relationships" r:embed="rId5" cstate="print">
            <a:extLst>
              <a:ext uri="{28A0092B-C50C-407E-A947-70E740481C1C}">
                <a14:useLocalDpi xmlns:a14="http://schemas.microsoft.com/office/drawing/2010/main" val="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E13992-96D5-4A4D-847A-C8CC37165AC0}">
      <dsp:nvSpPr>
        <dsp:cNvPr id="0" name=""/>
        <dsp:cNvSpPr/>
      </dsp:nvSpPr>
      <dsp:spPr>
        <a:xfrm>
          <a:off x="6684152" y="2451614"/>
          <a:ext cx="3682670" cy="911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100000"/>
            </a:lnSpc>
            <a:spcBef>
              <a:spcPct val="0"/>
            </a:spcBef>
            <a:spcAft>
              <a:spcPct val="35000"/>
            </a:spcAft>
            <a:buNone/>
          </a:pPr>
          <a:r>
            <a:rPr lang="en-US" sz="2200" kern="1200"/>
            <a:t>Accessible on a variety of enabled devices – Anywhere, Anytime Learning (AAL)</a:t>
          </a:r>
        </a:p>
      </dsp:txBody>
      <dsp:txXfrm>
        <a:off x="6684152" y="2451614"/>
        <a:ext cx="3682670" cy="9116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3F179-AE87-F147-8B04-E2923D61097C}">
      <dsp:nvSpPr>
        <dsp:cNvPr id="0" name=""/>
        <dsp:cNvSpPr/>
      </dsp:nvSpPr>
      <dsp:spPr>
        <a:xfrm rot="2198592">
          <a:off x="3435767" y="3626654"/>
          <a:ext cx="1161375" cy="30454"/>
        </a:xfrm>
        <a:custGeom>
          <a:avLst/>
          <a:gdLst/>
          <a:ahLst/>
          <a:cxnLst/>
          <a:rect l="0" t="0" r="0" b="0"/>
          <a:pathLst>
            <a:path>
              <a:moveTo>
                <a:pt x="0" y="15227"/>
              </a:moveTo>
              <a:lnTo>
                <a:pt x="1161375" y="1522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BC22782-A9B3-8D42-95AD-F527CE984BBE}">
      <dsp:nvSpPr>
        <dsp:cNvPr id="0" name=""/>
        <dsp:cNvSpPr/>
      </dsp:nvSpPr>
      <dsp:spPr>
        <a:xfrm rot="19714664">
          <a:off x="3394063" y="1939603"/>
          <a:ext cx="2133849" cy="30454"/>
        </a:xfrm>
        <a:custGeom>
          <a:avLst/>
          <a:gdLst/>
          <a:ahLst/>
          <a:cxnLst/>
          <a:rect l="0" t="0" r="0" b="0"/>
          <a:pathLst>
            <a:path>
              <a:moveTo>
                <a:pt x="0" y="15227"/>
              </a:moveTo>
              <a:lnTo>
                <a:pt x="2133849" y="1522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553D5274-1C68-424D-9714-307D731E370E}">
      <dsp:nvSpPr>
        <dsp:cNvPr id="0" name=""/>
        <dsp:cNvSpPr/>
      </dsp:nvSpPr>
      <dsp:spPr>
        <a:xfrm rot="21283260">
          <a:off x="3544144" y="2657502"/>
          <a:ext cx="3010755" cy="30454"/>
        </a:xfrm>
        <a:custGeom>
          <a:avLst/>
          <a:gdLst/>
          <a:ahLst/>
          <a:cxnLst/>
          <a:rect l="0" t="0" r="0" b="0"/>
          <a:pathLst>
            <a:path>
              <a:moveTo>
                <a:pt x="0" y="15227"/>
              </a:moveTo>
              <a:lnTo>
                <a:pt x="3010755" y="1522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29C3E1FA-336C-954D-A47D-8439E9B0AB56}">
      <dsp:nvSpPr>
        <dsp:cNvPr id="0" name=""/>
        <dsp:cNvSpPr/>
      </dsp:nvSpPr>
      <dsp:spPr>
        <a:xfrm rot="899058">
          <a:off x="3480039" y="3540425"/>
          <a:ext cx="4146071" cy="30454"/>
        </a:xfrm>
        <a:custGeom>
          <a:avLst/>
          <a:gdLst/>
          <a:ahLst/>
          <a:cxnLst/>
          <a:rect l="0" t="0" r="0" b="0"/>
          <a:pathLst>
            <a:path>
              <a:moveTo>
                <a:pt x="0" y="15227"/>
              </a:moveTo>
              <a:lnTo>
                <a:pt x="4146071" y="1522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160846C9-F4E0-7D41-BFFF-91F72D8216DA}">
      <dsp:nvSpPr>
        <dsp:cNvPr id="0" name=""/>
        <dsp:cNvSpPr/>
      </dsp:nvSpPr>
      <dsp:spPr>
        <a:xfrm rot="17570147">
          <a:off x="2993843" y="1936896"/>
          <a:ext cx="724198" cy="30454"/>
        </a:xfrm>
        <a:custGeom>
          <a:avLst/>
          <a:gdLst/>
          <a:ahLst/>
          <a:cxnLst/>
          <a:rect l="0" t="0" r="0" b="0"/>
          <a:pathLst>
            <a:path>
              <a:moveTo>
                <a:pt x="0" y="15227"/>
              </a:moveTo>
              <a:lnTo>
                <a:pt x="724198" y="1522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ED2189C-E2EB-F14F-8DF6-D309814D3CE1}">
      <dsp:nvSpPr>
        <dsp:cNvPr id="0" name=""/>
        <dsp:cNvSpPr/>
      </dsp:nvSpPr>
      <dsp:spPr>
        <a:xfrm>
          <a:off x="1375486" y="1936339"/>
          <a:ext cx="2667469" cy="2404774"/>
        </a:xfrm>
        <a:prstGeom prst="round2DiagRect">
          <a:avLst/>
        </a:prstGeom>
        <a:blipFill dpi="0" rotWithShape="1">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rcRect/>
          <a:stretch>
            <a:fillRect t="1971" b="-29971"/>
          </a:stretch>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DDABD27-288E-3346-A74E-A8652362097D}">
      <dsp:nvSpPr>
        <dsp:cNvPr id="0" name=""/>
        <dsp:cNvSpPr/>
      </dsp:nvSpPr>
      <dsp:spPr>
        <a:xfrm>
          <a:off x="2917514" y="-66037"/>
          <a:ext cx="1840970" cy="1746785"/>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a:latin typeface="Aptos"/>
            </a:rPr>
            <a:t>Single Resource Location</a:t>
          </a:r>
          <a:endParaRPr lang="en-GB" sz="1800" b="0" kern="1200">
            <a:latin typeface="Aptos"/>
          </a:endParaRPr>
        </a:p>
      </dsp:txBody>
      <dsp:txXfrm>
        <a:off x="3187118" y="189774"/>
        <a:ext cx="1301762" cy="1235163"/>
      </dsp:txXfrm>
    </dsp:sp>
    <dsp:sp modelId="{0B88DCA5-E7CC-5C4B-9664-1505255AC8F0}">
      <dsp:nvSpPr>
        <dsp:cNvPr id="0" name=""/>
        <dsp:cNvSpPr/>
      </dsp:nvSpPr>
      <dsp:spPr>
        <a:xfrm>
          <a:off x="7527328" y="3474716"/>
          <a:ext cx="1664121" cy="1664121"/>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a:latin typeface="Aptos"/>
            </a:rPr>
            <a:t>Multimedia Content </a:t>
          </a:r>
          <a:endParaRPr lang="en-GB" sz="1800" b="0" kern="1200">
            <a:latin typeface="Aptos"/>
          </a:endParaRPr>
        </a:p>
      </dsp:txBody>
      <dsp:txXfrm>
        <a:off x="7771033" y="3718421"/>
        <a:ext cx="1176711" cy="1176711"/>
      </dsp:txXfrm>
    </dsp:sp>
    <dsp:sp modelId="{F6585358-DB70-1245-9AEF-551F9F5EDA6E}">
      <dsp:nvSpPr>
        <dsp:cNvPr id="0" name=""/>
        <dsp:cNvSpPr/>
      </dsp:nvSpPr>
      <dsp:spPr>
        <a:xfrm>
          <a:off x="6544799" y="1577556"/>
          <a:ext cx="1752134" cy="1752134"/>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0" kern="1200">
              <a:latin typeface="Aptos"/>
            </a:rPr>
            <a:t>Built-in Tools to Support Learning</a:t>
          </a:r>
          <a:endParaRPr lang="en-GB" sz="1800" b="0" kern="1200">
            <a:latin typeface="Aptos"/>
          </a:endParaRPr>
        </a:p>
      </dsp:txBody>
      <dsp:txXfrm>
        <a:off x="6801393" y="1834150"/>
        <a:ext cx="1238946" cy="1238946"/>
      </dsp:txXfrm>
    </dsp:sp>
    <dsp:sp modelId="{1679B128-A77B-504E-9C26-3C65D7032714}">
      <dsp:nvSpPr>
        <dsp:cNvPr id="0" name=""/>
        <dsp:cNvSpPr/>
      </dsp:nvSpPr>
      <dsp:spPr>
        <a:xfrm>
          <a:off x="7446454" y="1577556"/>
          <a:ext cx="2628201" cy="1752134"/>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a:lnSpc>
              <a:spcPct val="90000"/>
            </a:lnSpc>
            <a:spcBef>
              <a:spcPct val="0"/>
            </a:spcBef>
            <a:spcAft>
              <a:spcPct val="15000"/>
            </a:spcAft>
            <a:buChar char="•"/>
          </a:pPr>
          <a:endParaRPr lang="en-GB" sz="6500" kern="1200">
            <a:latin typeface="Aptos"/>
          </a:endParaRPr>
        </a:p>
      </dsp:txBody>
      <dsp:txXfrm>
        <a:off x="7446454" y="1577556"/>
        <a:ext cx="2628201" cy="1752134"/>
      </dsp:txXfrm>
    </dsp:sp>
    <dsp:sp modelId="{D84F466E-7B20-444B-B638-09BBEC0C2D2C}">
      <dsp:nvSpPr>
        <dsp:cNvPr id="0" name=""/>
        <dsp:cNvSpPr/>
      </dsp:nvSpPr>
      <dsp:spPr>
        <a:xfrm>
          <a:off x="5236626" y="0"/>
          <a:ext cx="1838638" cy="1838638"/>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0" kern="1200">
              <a:latin typeface="Aptos"/>
            </a:rPr>
            <a:t>Equipping our Learners for the Future </a:t>
          </a:r>
          <a:endParaRPr lang="en-GB" sz="2000" b="0" kern="1200">
            <a:latin typeface="Aptos"/>
          </a:endParaRPr>
        </a:p>
      </dsp:txBody>
      <dsp:txXfrm>
        <a:off x="5505888" y="269262"/>
        <a:ext cx="1300114" cy="1300114"/>
      </dsp:txXfrm>
    </dsp:sp>
    <dsp:sp modelId="{F49628BA-DACD-7F4B-B641-B0886AAE8548}">
      <dsp:nvSpPr>
        <dsp:cNvPr id="0" name=""/>
        <dsp:cNvSpPr/>
      </dsp:nvSpPr>
      <dsp:spPr>
        <a:xfrm>
          <a:off x="4294593" y="3605363"/>
          <a:ext cx="1900373" cy="1900383"/>
        </a:xfrm>
        <a:prstGeom prst="ellipse">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a:latin typeface="Aptos"/>
            </a:rPr>
            <a:t>Share &amp; Collaborate</a:t>
          </a:r>
        </a:p>
      </dsp:txBody>
      <dsp:txXfrm>
        <a:off x="4572896" y="3883668"/>
        <a:ext cx="1343767" cy="13437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0792FA-7B49-4867-83FA-E8DF4822E5D6}">
      <dsp:nvSpPr>
        <dsp:cNvPr id="0" name=""/>
        <dsp:cNvSpPr/>
      </dsp:nvSpPr>
      <dsp:spPr>
        <a:xfrm>
          <a:off x="0" y="78669"/>
          <a:ext cx="11439993" cy="9945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latin typeface="Calibri"/>
              <a:ea typeface="+mn-ea"/>
              <a:cs typeface="+mn-cs"/>
            </a:rPr>
            <a:t>Quizlet – </a:t>
          </a:r>
          <a:r>
            <a:rPr lang="en-US" sz="2500" kern="1200">
              <a:latin typeface="Calibri"/>
              <a:ea typeface="+mn-ea"/>
              <a:cs typeface="+mn-cs"/>
            </a:rPr>
            <a:t>Create digital flashcards with games and tests (some features require a paid subscription).</a:t>
          </a:r>
        </a:p>
      </dsp:txBody>
      <dsp:txXfrm>
        <a:off x="48547" y="127216"/>
        <a:ext cx="11342899" cy="897406"/>
      </dsp:txXfrm>
    </dsp:sp>
    <dsp:sp modelId="{808FEC9A-8FCE-421F-AABB-F34726AE9C3A}">
      <dsp:nvSpPr>
        <dsp:cNvPr id="0" name=""/>
        <dsp:cNvSpPr/>
      </dsp:nvSpPr>
      <dsp:spPr>
        <a:xfrm>
          <a:off x="0" y="1145169"/>
          <a:ext cx="11439993" cy="9945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err="1">
              <a:latin typeface="Calibri"/>
              <a:ea typeface="+mn-ea"/>
              <a:cs typeface="+mn-cs"/>
            </a:rPr>
            <a:t>Knowt</a:t>
          </a:r>
          <a:r>
            <a:rPr lang="en-US" sz="2500" b="1" kern="1200">
              <a:latin typeface="Calibri"/>
              <a:ea typeface="+mn-ea"/>
              <a:cs typeface="+mn-cs"/>
            </a:rPr>
            <a:t> – </a:t>
          </a:r>
          <a:r>
            <a:rPr lang="en-US" sz="2500" kern="1200">
              <a:latin typeface="Calibri"/>
              <a:ea typeface="+mn-ea"/>
              <a:cs typeface="+mn-cs"/>
            </a:rPr>
            <a:t>free alternative to Quizlet that converts lessons into notes, summaries and quizzes.</a:t>
          </a:r>
        </a:p>
      </dsp:txBody>
      <dsp:txXfrm>
        <a:off x="48547" y="1193716"/>
        <a:ext cx="11342899" cy="897406"/>
      </dsp:txXfrm>
    </dsp:sp>
    <dsp:sp modelId="{4C1AF7BF-B38D-49E8-B876-CD7B460FE622}">
      <dsp:nvSpPr>
        <dsp:cNvPr id="0" name=""/>
        <dsp:cNvSpPr/>
      </dsp:nvSpPr>
      <dsp:spPr>
        <a:xfrm>
          <a:off x="0" y="2211669"/>
          <a:ext cx="11439993" cy="9945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latin typeface="Calibri"/>
              <a:ea typeface="+mn-ea"/>
              <a:cs typeface="+mn-cs"/>
            </a:rPr>
            <a:t>Gizmo – </a:t>
          </a:r>
          <a:r>
            <a:rPr lang="en-US" sz="2500" kern="1200">
              <a:latin typeface="Calibri"/>
              <a:ea typeface="+mn-ea"/>
              <a:cs typeface="+mn-cs"/>
            </a:rPr>
            <a:t>free AI-powered flashcard and quiz generator that creates multiple test formats.</a:t>
          </a:r>
        </a:p>
      </dsp:txBody>
      <dsp:txXfrm>
        <a:off x="48547" y="2260216"/>
        <a:ext cx="11342899" cy="897406"/>
      </dsp:txXfrm>
    </dsp:sp>
    <dsp:sp modelId="{CDB10BC8-E9C5-42EB-AE03-7B4F768D5B7A}">
      <dsp:nvSpPr>
        <dsp:cNvPr id="0" name=""/>
        <dsp:cNvSpPr/>
      </dsp:nvSpPr>
      <dsp:spPr>
        <a:xfrm>
          <a:off x="0" y="3278169"/>
          <a:ext cx="11439993" cy="99450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latin typeface="Calibri"/>
              <a:ea typeface="+mn-ea"/>
              <a:cs typeface="+mn-cs"/>
            </a:rPr>
            <a:t>Anki – </a:t>
          </a:r>
          <a:r>
            <a:rPr lang="en-US" sz="2500" kern="1200">
              <a:latin typeface="Calibri"/>
              <a:ea typeface="+mn-ea"/>
              <a:cs typeface="+mn-cs"/>
            </a:rPr>
            <a:t>A well-known flashcard generator that uses spaced repetition for long-term memory retention.</a:t>
          </a:r>
        </a:p>
      </dsp:txBody>
      <dsp:txXfrm>
        <a:off x="48547" y="3326716"/>
        <a:ext cx="11342899" cy="8974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3FA911C-29F7-4EEC-9100-29345082732C}" type="datetimeFigureOut">
              <a:t>10/8/2026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81FDD7D-9C81-41AE-815D-98E3A7AB71F6}" type="slidenum">
              <a:t>‹#›</a:t>
            </a:fld>
            <a:endParaRPr lang="en-US"/>
          </a:p>
        </p:txBody>
      </p:sp>
    </p:spTree>
    <p:extLst>
      <p:ext uri="{BB962C8B-B14F-4D97-AF65-F5344CB8AC3E}">
        <p14:creationId xmlns:p14="http://schemas.microsoft.com/office/powerpoint/2010/main" val="4280051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1</a:t>
            </a:fld>
            <a:endParaRPr lang="en-US"/>
          </a:p>
        </p:txBody>
      </p:sp>
    </p:spTree>
    <p:extLst>
      <p:ext uri="{BB962C8B-B14F-4D97-AF65-F5344CB8AC3E}">
        <p14:creationId xmlns:p14="http://schemas.microsoft.com/office/powerpoint/2010/main" val="4150410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2</a:t>
            </a:fld>
            <a:endParaRPr lang="en-US"/>
          </a:p>
        </p:txBody>
      </p:sp>
    </p:spTree>
    <p:extLst>
      <p:ext uri="{BB962C8B-B14F-4D97-AF65-F5344CB8AC3E}">
        <p14:creationId xmlns:p14="http://schemas.microsoft.com/office/powerpoint/2010/main" val="1472621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3</a:t>
            </a:fld>
            <a:endParaRPr lang="en-US"/>
          </a:p>
        </p:txBody>
      </p:sp>
    </p:spTree>
    <p:extLst>
      <p:ext uri="{BB962C8B-B14F-4D97-AF65-F5344CB8AC3E}">
        <p14:creationId xmlns:p14="http://schemas.microsoft.com/office/powerpoint/2010/main" val="1834332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12991-4B17-A46D-248D-0DA3F8277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C440C8-FEF0-C0B6-E491-3E07553B6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ABF123-D2D1-42B2-A3F0-E03EBF3CAC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551C28-9988-AF54-367B-B0BEBBECCD12}"/>
              </a:ext>
            </a:extLst>
          </p:cNvPr>
          <p:cNvSpPr>
            <a:spLocks noGrp="1"/>
          </p:cNvSpPr>
          <p:nvPr>
            <p:ph type="sldNum" sz="quarter" idx="5"/>
          </p:nvPr>
        </p:nvSpPr>
        <p:spPr/>
        <p:txBody>
          <a:bodyPr/>
          <a:lstStyle/>
          <a:p>
            <a:fld id="{681FDD7D-9C81-41AE-815D-98E3A7AB71F6}" type="slidenum">
              <a:t>4</a:t>
            </a:fld>
            <a:endParaRPr lang="en-US"/>
          </a:p>
        </p:txBody>
      </p:sp>
    </p:spTree>
    <p:extLst>
      <p:ext uri="{BB962C8B-B14F-4D97-AF65-F5344CB8AC3E}">
        <p14:creationId xmlns:p14="http://schemas.microsoft.com/office/powerpoint/2010/main" val="251481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5</a:t>
            </a:fld>
            <a:endParaRPr lang="en-US"/>
          </a:p>
        </p:txBody>
      </p:sp>
    </p:spTree>
    <p:extLst>
      <p:ext uri="{BB962C8B-B14F-4D97-AF65-F5344CB8AC3E}">
        <p14:creationId xmlns:p14="http://schemas.microsoft.com/office/powerpoint/2010/main" val="1096837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7</a:t>
            </a:fld>
            <a:endParaRPr lang="en-US"/>
          </a:p>
        </p:txBody>
      </p:sp>
    </p:spTree>
    <p:extLst>
      <p:ext uri="{BB962C8B-B14F-4D97-AF65-F5344CB8AC3E}">
        <p14:creationId xmlns:p14="http://schemas.microsoft.com/office/powerpoint/2010/main" val="3368883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8</a:t>
            </a:fld>
            <a:endParaRPr lang="en-US"/>
          </a:p>
        </p:txBody>
      </p:sp>
    </p:spTree>
    <p:extLst>
      <p:ext uri="{BB962C8B-B14F-4D97-AF65-F5344CB8AC3E}">
        <p14:creationId xmlns:p14="http://schemas.microsoft.com/office/powerpoint/2010/main" val="3512321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9</a:t>
            </a:fld>
            <a:endParaRPr lang="en-US"/>
          </a:p>
        </p:txBody>
      </p:sp>
    </p:spTree>
    <p:extLst>
      <p:ext uri="{BB962C8B-B14F-4D97-AF65-F5344CB8AC3E}">
        <p14:creationId xmlns:p14="http://schemas.microsoft.com/office/powerpoint/2010/main" val="3196014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12</a:t>
            </a:fld>
            <a:endParaRPr lang="en-US"/>
          </a:p>
        </p:txBody>
      </p:sp>
    </p:spTree>
    <p:extLst>
      <p:ext uri="{BB962C8B-B14F-4D97-AF65-F5344CB8AC3E}">
        <p14:creationId xmlns:p14="http://schemas.microsoft.com/office/powerpoint/2010/main" val="4204994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13</a:t>
            </a:fld>
            <a:endParaRPr lang="en-US"/>
          </a:p>
        </p:txBody>
      </p:sp>
    </p:spTree>
    <p:extLst>
      <p:ext uri="{BB962C8B-B14F-4D97-AF65-F5344CB8AC3E}">
        <p14:creationId xmlns:p14="http://schemas.microsoft.com/office/powerpoint/2010/main" val="809933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14</a:t>
            </a:fld>
            <a:endParaRPr lang="en-US"/>
          </a:p>
        </p:txBody>
      </p:sp>
    </p:spTree>
    <p:extLst>
      <p:ext uri="{BB962C8B-B14F-4D97-AF65-F5344CB8AC3E}">
        <p14:creationId xmlns:p14="http://schemas.microsoft.com/office/powerpoint/2010/main" val="795532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15</a:t>
            </a:fld>
            <a:endParaRPr lang="en-US"/>
          </a:p>
        </p:txBody>
      </p:sp>
    </p:spTree>
    <p:extLst>
      <p:ext uri="{BB962C8B-B14F-4D97-AF65-F5344CB8AC3E}">
        <p14:creationId xmlns:p14="http://schemas.microsoft.com/office/powerpoint/2010/main" val="2881941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17</a:t>
            </a:fld>
            <a:endParaRPr lang="en-US"/>
          </a:p>
        </p:txBody>
      </p:sp>
    </p:spTree>
    <p:extLst>
      <p:ext uri="{BB962C8B-B14F-4D97-AF65-F5344CB8AC3E}">
        <p14:creationId xmlns:p14="http://schemas.microsoft.com/office/powerpoint/2010/main" val="409901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18</a:t>
            </a:fld>
            <a:endParaRPr lang="en-US"/>
          </a:p>
        </p:txBody>
      </p:sp>
    </p:spTree>
    <p:extLst>
      <p:ext uri="{BB962C8B-B14F-4D97-AF65-F5344CB8AC3E}">
        <p14:creationId xmlns:p14="http://schemas.microsoft.com/office/powerpoint/2010/main" val="3881283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19</a:t>
            </a:fld>
            <a:endParaRPr lang="en-US"/>
          </a:p>
        </p:txBody>
      </p:sp>
    </p:spTree>
    <p:extLst>
      <p:ext uri="{BB962C8B-B14F-4D97-AF65-F5344CB8AC3E}">
        <p14:creationId xmlns:p14="http://schemas.microsoft.com/office/powerpoint/2010/main" val="4017250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20</a:t>
            </a:fld>
            <a:endParaRPr lang="en-US"/>
          </a:p>
        </p:txBody>
      </p:sp>
    </p:spTree>
    <p:extLst>
      <p:ext uri="{BB962C8B-B14F-4D97-AF65-F5344CB8AC3E}">
        <p14:creationId xmlns:p14="http://schemas.microsoft.com/office/powerpoint/2010/main" val="2363809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21</a:t>
            </a:fld>
            <a:endParaRPr lang="en-US"/>
          </a:p>
        </p:txBody>
      </p:sp>
    </p:spTree>
    <p:extLst>
      <p:ext uri="{BB962C8B-B14F-4D97-AF65-F5344CB8AC3E}">
        <p14:creationId xmlns:p14="http://schemas.microsoft.com/office/powerpoint/2010/main" val="3566058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22</a:t>
            </a:fld>
            <a:endParaRPr lang="en-US"/>
          </a:p>
        </p:txBody>
      </p:sp>
    </p:spTree>
    <p:extLst>
      <p:ext uri="{BB962C8B-B14F-4D97-AF65-F5344CB8AC3E}">
        <p14:creationId xmlns:p14="http://schemas.microsoft.com/office/powerpoint/2010/main" val="1489915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23</a:t>
            </a:fld>
            <a:endParaRPr lang="en-US"/>
          </a:p>
        </p:txBody>
      </p:sp>
    </p:spTree>
    <p:extLst>
      <p:ext uri="{BB962C8B-B14F-4D97-AF65-F5344CB8AC3E}">
        <p14:creationId xmlns:p14="http://schemas.microsoft.com/office/powerpoint/2010/main" val="87763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81FDD7D-9C81-41AE-815D-98E3A7AB71F6}" type="slidenum">
              <a:rPr lang="en-GB" smtClean="0"/>
              <a:t>24</a:t>
            </a:fld>
            <a:endParaRPr lang="en-GB"/>
          </a:p>
        </p:txBody>
      </p:sp>
    </p:spTree>
    <p:extLst>
      <p:ext uri="{BB962C8B-B14F-4D97-AF65-F5344CB8AC3E}">
        <p14:creationId xmlns:p14="http://schemas.microsoft.com/office/powerpoint/2010/main" val="1343999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81FDD7D-9C81-41AE-815D-98E3A7AB71F6}" type="slidenum">
              <a:rPr lang="en-GB" smtClean="0"/>
              <a:t>25</a:t>
            </a:fld>
            <a:endParaRPr lang="en-GB"/>
          </a:p>
        </p:txBody>
      </p:sp>
    </p:spTree>
    <p:extLst>
      <p:ext uri="{BB962C8B-B14F-4D97-AF65-F5344CB8AC3E}">
        <p14:creationId xmlns:p14="http://schemas.microsoft.com/office/powerpoint/2010/main" val="34639214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81FDD7D-9C81-41AE-815D-98E3A7AB71F6}" type="slidenum">
              <a:rPr lang="en-GB" smtClean="0"/>
              <a:t>27</a:t>
            </a:fld>
            <a:endParaRPr lang="en-GB"/>
          </a:p>
        </p:txBody>
      </p:sp>
    </p:spTree>
    <p:extLst>
      <p:ext uri="{BB962C8B-B14F-4D97-AF65-F5344CB8AC3E}">
        <p14:creationId xmlns:p14="http://schemas.microsoft.com/office/powerpoint/2010/main" val="1714643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Hello and thank you for giving us the opportunity to speak to this evening about OneNote, my name is Andrew McGlen and this is my colleague Jackie Campbell, and</a:t>
            </a:r>
            <a:r>
              <a:rPr lang="en-US" baseline="0"/>
              <a:t> we are the current </a:t>
            </a:r>
            <a:r>
              <a:rPr lang="en-US"/>
              <a:t>Digital Leads within the school. </a:t>
            </a:r>
          </a:p>
          <a:p>
            <a:endParaRPr lang="en-US"/>
          </a:p>
          <a:p>
            <a:r>
              <a:rPr lang="en-US"/>
              <a:t>During tonight’s presentation, we would like provide you with a:</a:t>
            </a:r>
          </a:p>
          <a:p>
            <a:endParaRPr lang="en-US"/>
          </a:p>
          <a:p>
            <a:pPr marL="228600" indent="-228600">
              <a:buAutoNum type="arabicPeriod"/>
            </a:pPr>
            <a:r>
              <a:rPr lang="en-US"/>
              <a:t>general overview of OneNote, </a:t>
            </a:r>
          </a:p>
          <a:p>
            <a:pPr marL="228600" indent="-228600">
              <a:buAutoNum type="arabicPeriod"/>
            </a:pPr>
            <a:r>
              <a:rPr lang="en-US"/>
              <a:t>shares with you some of the many, many benefits that OneNote brings to learners and educators  </a:t>
            </a:r>
          </a:p>
          <a:p>
            <a:pPr marL="228600" indent="-228600">
              <a:buAutoNum type="arabicPeriod"/>
            </a:pPr>
            <a:r>
              <a:rPr lang="en-US"/>
              <a:t>a sample of the various multimedia features which can included within an individual OneNote page </a:t>
            </a:r>
          </a:p>
          <a:p>
            <a:endParaRPr lang="en-US"/>
          </a:p>
          <a:p>
            <a:r>
              <a:rPr lang="en-US"/>
              <a:t>Additionally, we would like to share with you some information about the progress we’ve made in relation to the use of digital since taking up our</a:t>
            </a:r>
            <a:r>
              <a:rPr lang="en-US" baseline="0"/>
              <a:t> role </a:t>
            </a:r>
            <a:r>
              <a:rPr lang="en-US"/>
              <a:t>12 months ago, along with our future vision. </a:t>
            </a:r>
          </a:p>
          <a:p>
            <a:endParaRPr lang="en-US"/>
          </a:p>
          <a:p>
            <a:r>
              <a:rPr lang="en-US"/>
              <a:t>Finally, we would like to speak briefly about some</a:t>
            </a:r>
            <a:r>
              <a:rPr lang="en-US" baseline="0"/>
              <a:t> of the </a:t>
            </a:r>
            <a:r>
              <a:rPr lang="en-US"/>
              <a:t>digital learning tools which are available via the Glow platform to help support your child</a:t>
            </a:r>
            <a:r>
              <a:rPr lang="en-US" baseline="0"/>
              <a:t> with their learning.  </a:t>
            </a:r>
            <a:r>
              <a:rPr lang="en-US"/>
              <a:t> </a:t>
            </a:r>
          </a:p>
        </p:txBody>
      </p:sp>
      <p:sp>
        <p:nvSpPr>
          <p:cNvPr id="4" name="Slide Number Placeholder 3"/>
          <p:cNvSpPr>
            <a:spLocks noGrp="1"/>
          </p:cNvSpPr>
          <p:nvPr>
            <p:ph type="sldNum" sz="quarter" idx="5"/>
          </p:nvPr>
        </p:nvSpPr>
        <p:spPr/>
        <p:txBody>
          <a:bodyPr/>
          <a:lstStyle/>
          <a:p>
            <a:fld id="{2537D1B3-B3E2-0545-B6E2-55785006B409}" type="slidenum">
              <a:rPr lang="en-US" smtClean="0"/>
              <a:t>28</a:t>
            </a:fld>
            <a:endParaRPr lang="en-US"/>
          </a:p>
        </p:txBody>
      </p:sp>
    </p:spTree>
    <p:extLst>
      <p:ext uri="{BB962C8B-B14F-4D97-AF65-F5344CB8AC3E}">
        <p14:creationId xmlns:p14="http://schemas.microsoft.com/office/powerpoint/2010/main" val="1170030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90000"/>
              </a:lnSpc>
              <a:spcBef>
                <a:spcPts val="1000"/>
              </a:spcBef>
              <a:buFont typeface="Arial"/>
              <a:buNone/>
            </a:pPr>
            <a:r>
              <a:rPr lang="en-US"/>
              <a:t>So, what is OneNote</a:t>
            </a:r>
            <a:r>
              <a:rPr lang="en-US" baseline="0"/>
              <a:t>?</a:t>
            </a:r>
          </a:p>
          <a:p>
            <a:pPr marL="0" indent="0">
              <a:lnSpc>
                <a:spcPct val="90000"/>
              </a:lnSpc>
              <a:spcBef>
                <a:spcPts val="1000"/>
              </a:spcBef>
              <a:buFont typeface="Arial"/>
              <a:buNone/>
            </a:pPr>
            <a:endParaRPr lang="en-US"/>
          </a:p>
          <a:p>
            <a:pPr marL="285750" indent="-285750">
              <a:lnSpc>
                <a:spcPct val="90000"/>
              </a:lnSpc>
              <a:spcBef>
                <a:spcPts val="1000"/>
              </a:spcBef>
              <a:buFont typeface="Arial"/>
              <a:buChar char="•"/>
            </a:pPr>
            <a:r>
              <a:rPr lang="en-US"/>
              <a:t>Put simply,</a:t>
            </a:r>
            <a:r>
              <a:rPr lang="en-US" baseline="0"/>
              <a:t> </a:t>
            </a:r>
            <a:r>
              <a:rPr lang="en-US"/>
              <a:t>OneNote is a digital notebook,</a:t>
            </a:r>
            <a:r>
              <a:rPr lang="en-US" baseline="0"/>
              <a:t> that replaces the </a:t>
            </a:r>
            <a:r>
              <a:rPr lang="en-US"/>
              <a:t>traditional notebook or file system.</a:t>
            </a:r>
            <a:r>
              <a:rPr lang="en-US" baseline="0"/>
              <a:t>  </a:t>
            </a:r>
          </a:p>
          <a:p>
            <a:pPr marL="0" indent="0">
              <a:lnSpc>
                <a:spcPct val="90000"/>
              </a:lnSpc>
              <a:spcBef>
                <a:spcPts val="1000"/>
              </a:spcBef>
              <a:buFont typeface="Arial"/>
              <a:buNone/>
            </a:pPr>
            <a:r>
              <a:rPr lang="en-US" baseline="0"/>
              <a:t> </a:t>
            </a:r>
          </a:p>
          <a:p>
            <a:pPr marL="285750" indent="-285750">
              <a:lnSpc>
                <a:spcPct val="90000"/>
              </a:lnSpc>
              <a:spcBef>
                <a:spcPts val="1000"/>
              </a:spcBef>
              <a:buFont typeface="Arial"/>
              <a:buChar char="•"/>
            </a:pPr>
            <a:r>
              <a:rPr lang="en-US" baseline="0"/>
              <a:t>It allows </a:t>
            </a:r>
            <a:r>
              <a:rPr lang="en-US"/>
              <a:t>users to </a:t>
            </a:r>
            <a:r>
              <a:rPr lang="en-GB"/>
              <a:t>access and </a:t>
            </a:r>
            <a:r>
              <a:rPr lang="en-US"/>
              <a:t>create </a:t>
            </a:r>
            <a:r>
              <a:rPr lang="en-GB"/>
              <a:t>pages</a:t>
            </a:r>
            <a:r>
              <a:rPr lang="en-US"/>
              <a:t> which are </a:t>
            </a:r>
            <a:r>
              <a:rPr lang="en-GB"/>
              <a:t>stored in individual sections of particular notebook.</a:t>
            </a:r>
            <a:endParaRPr lang="en-US"/>
          </a:p>
          <a:p>
            <a:pPr marL="285750" indent="-285750">
              <a:lnSpc>
                <a:spcPct val="90000"/>
              </a:lnSpc>
              <a:spcBef>
                <a:spcPts val="1000"/>
              </a:spcBef>
              <a:buFont typeface="Arial"/>
              <a:buChar char="•"/>
            </a:pPr>
            <a:endParaRPr lang="en-US"/>
          </a:p>
          <a:p>
            <a:pPr marL="285750" indent="-285750">
              <a:lnSpc>
                <a:spcPct val="90000"/>
              </a:lnSpc>
              <a:spcBef>
                <a:spcPts val="1000"/>
              </a:spcBef>
              <a:buFont typeface="Arial"/>
              <a:buChar char="•"/>
            </a:pPr>
            <a:r>
              <a:rPr lang="en-US"/>
              <a:t>The software application is widely throughout education</a:t>
            </a:r>
            <a:r>
              <a:rPr lang="en-US" baseline="0"/>
              <a:t>, including </a:t>
            </a:r>
            <a:r>
              <a:rPr lang="en-US"/>
              <a:t>further and higher education, and now industry too.  </a:t>
            </a:r>
          </a:p>
          <a:p>
            <a:pPr marL="742950" lvl="1" indent="-285750">
              <a:lnSpc>
                <a:spcPct val="90000"/>
              </a:lnSpc>
              <a:spcBef>
                <a:spcPts val="1000"/>
              </a:spcBef>
              <a:buFont typeface="Arial"/>
              <a:buChar char="•"/>
            </a:pPr>
            <a:endParaRPr lang="en-US"/>
          </a:p>
          <a:p>
            <a:pPr marL="742950" lvl="1" indent="-285750">
              <a:lnSpc>
                <a:spcPct val="90000"/>
              </a:lnSpc>
              <a:spcBef>
                <a:spcPts val="1000"/>
              </a:spcBef>
              <a:buFont typeface="Arial"/>
              <a:buChar char="•"/>
            </a:pPr>
            <a:r>
              <a:rPr lang="en-US"/>
              <a:t>By regularly</a:t>
            </a:r>
            <a:r>
              <a:rPr lang="en-US" baseline="0"/>
              <a:t> using </a:t>
            </a:r>
            <a:r>
              <a:rPr lang="en-US"/>
              <a:t>OneNote from an early age,</a:t>
            </a:r>
            <a:r>
              <a:rPr lang="en-US" baseline="0"/>
              <a:t> </a:t>
            </a:r>
            <a:r>
              <a:rPr lang="en-US"/>
              <a:t>your child is able to develop a range of digital skills that they’ll be expected to demonstrate and apply in their future education, work and life. </a:t>
            </a:r>
          </a:p>
          <a:p>
            <a:pPr marL="285750" indent="-285750">
              <a:lnSpc>
                <a:spcPct val="90000"/>
              </a:lnSpc>
              <a:spcBef>
                <a:spcPts val="1000"/>
              </a:spcBef>
              <a:buFont typeface="Arial"/>
              <a:buChar char="•"/>
            </a:pPr>
            <a:endParaRPr lang="en-US"/>
          </a:p>
          <a:p>
            <a:pPr marL="285750" indent="-285750">
              <a:lnSpc>
                <a:spcPct val="90000"/>
              </a:lnSpc>
              <a:spcBef>
                <a:spcPts val="1000"/>
              </a:spcBef>
              <a:buFont typeface="Arial"/>
              <a:buChar char="•"/>
            </a:pPr>
            <a:r>
              <a:rPr lang="en-US"/>
              <a:t>From an educational point of view, OneNote offers so many benefits to both learners</a:t>
            </a:r>
            <a:r>
              <a:rPr lang="en-US" baseline="0"/>
              <a:t> and teaching staff</a:t>
            </a:r>
            <a:r>
              <a:rPr lang="en-US"/>
              <a:t> – I’ll speak more most of these</a:t>
            </a:r>
            <a:r>
              <a:rPr lang="en-US" baseline="0"/>
              <a:t> on the </a:t>
            </a:r>
            <a:r>
              <a:rPr lang="en-US"/>
              <a:t>next slide</a:t>
            </a:r>
          </a:p>
          <a:p>
            <a:pPr marL="285750" indent="-285750">
              <a:lnSpc>
                <a:spcPct val="90000"/>
              </a:lnSpc>
              <a:spcBef>
                <a:spcPts val="1000"/>
              </a:spcBef>
              <a:buFont typeface="Arial"/>
              <a:buChar char="•"/>
            </a:pPr>
            <a:endParaRPr lang="en-US"/>
          </a:p>
          <a:p>
            <a:pPr marL="285750" indent="-285750">
              <a:lnSpc>
                <a:spcPct val="90000"/>
              </a:lnSpc>
              <a:spcBef>
                <a:spcPts val="1000"/>
              </a:spcBef>
              <a:buFont typeface="Arial"/>
              <a:buChar char="•"/>
            </a:pPr>
            <a:r>
              <a:rPr lang="en-US"/>
              <a:t>However,</a:t>
            </a:r>
            <a:r>
              <a:rPr lang="en-US" baseline="0"/>
              <a:t> one key b</a:t>
            </a:r>
            <a:r>
              <a:rPr lang="en-US"/>
              <a:t>enefit is that teachers can store</a:t>
            </a:r>
            <a:r>
              <a:rPr lang="en-US" baseline="0"/>
              <a:t> their </a:t>
            </a:r>
            <a:r>
              <a:rPr lang="en-US"/>
              <a:t>learning resources and tasks in</a:t>
            </a:r>
            <a:r>
              <a:rPr lang="en-US" baseline="0"/>
              <a:t> the </a:t>
            </a:r>
            <a:r>
              <a:rPr lang="en-US"/>
              <a:t>‘Content Library’ section of </a:t>
            </a:r>
            <a:r>
              <a:rPr lang="en-GB"/>
              <a:t>a </a:t>
            </a:r>
            <a:r>
              <a:rPr lang="en-US"/>
              <a:t>Note</a:t>
            </a:r>
            <a:r>
              <a:rPr lang="en-GB"/>
              <a:t>book.</a:t>
            </a:r>
            <a:r>
              <a:rPr lang="en-GB" baseline="0"/>
              <a:t>  This means that your child</a:t>
            </a:r>
            <a:r>
              <a:rPr lang="en-US"/>
              <a:t> can gain access to these vital resources as and when they need</a:t>
            </a:r>
            <a:r>
              <a:rPr lang="en-US" baseline="0"/>
              <a:t> them, even when they’ve been absent from class</a:t>
            </a:r>
            <a:r>
              <a:rPr lang="en-US"/>
              <a:t>.</a:t>
            </a:r>
          </a:p>
          <a:p>
            <a:pPr marL="285750" indent="-285750">
              <a:lnSpc>
                <a:spcPct val="90000"/>
              </a:lnSpc>
              <a:spcBef>
                <a:spcPts val="1000"/>
              </a:spcBef>
              <a:buFont typeface="Arial"/>
              <a:buChar char="•"/>
            </a:pPr>
            <a:endParaRPr lang="en-US"/>
          </a:p>
          <a:p>
            <a:pPr marL="285750" indent="-285750">
              <a:lnSpc>
                <a:spcPct val="90000"/>
              </a:lnSpc>
              <a:spcBef>
                <a:spcPts val="1000"/>
              </a:spcBef>
              <a:buFont typeface="Arial"/>
              <a:buChar char="•"/>
            </a:pPr>
            <a:r>
              <a:rPr lang="en-US"/>
              <a:t>OneNote </a:t>
            </a:r>
            <a:r>
              <a:rPr lang="en-GB"/>
              <a:t>can be accessed on a range of </a:t>
            </a:r>
            <a:r>
              <a:rPr lang="en-US"/>
              <a:t>internet enabled devices</a:t>
            </a:r>
            <a:r>
              <a:rPr lang="en-GB"/>
              <a:t> including:</a:t>
            </a:r>
            <a:r>
              <a:rPr lang="en-GB" baseline="0"/>
              <a:t> </a:t>
            </a:r>
          </a:p>
          <a:p>
            <a:pPr marL="285750" indent="-285750">
              <a:lnSpc>
                <a:spcPct val="90000"/>
              </a:lnSpc>
              <a:spcBef>
                <a:spcPts val="1000"/>
              </a:spcBef>
              <a:buFont typeface="Arial"/>
              <a:buChar char="•"/>
            </a:pPr>
            <a:r>
              <a:rPr lang="en-GB"/>
              <a:t>PC, Laptop, Tablet PC and Smartphone</a:t>
            </a:r>
            <a:r>
              <a:rPr lang="en-US"/>
              <a:t>, </a:t>
            </a:r>
            <a:r>
              <a:rPr lang="en-GB"/>
              <a:t>offering</a:t>
            </a:r>
            <a:r>
              <a:rPr lang="en-US"/>
              <a:t> Anywhere, Anytime Learning opportunities</a:t>
            </a:r>
            <a:r>
              <a:rPr lang="en-GB"/>
              <a:t> for your child.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2537D1B3-B3E2-0545-B6E2-55785006B409}" type="slidenum">
              <a:rPr lang="en-US" smtClean="0"/>
              <a:t>29</a:t>
            </a:fld>
            <a:endParaRPr lang="en-US"/>
          </a:p>
        </p:txBody>
      </p:sp>
    </p:spTree>
    <p:extLst>
      <p:ext uri="{BB962C8B-B14F-4D97-AF65-F5344CB8AC3E}">
        <p14:creationId xmlns:p14="http://schemas.microsoft.com/office/powerpoint/2010/main" val="910126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a:t>
            </a:r>
            <a:r>
              <a:rPr lang="en-US" baseline="0"/>
              <a:t> why have we chosen OneNote?</a:t>
            </a:r>
            <a:endParaRPr lang="en-US"/>
          </a:p>
          <a:p>
            <a:endParaRPr lang="en-US"/>
          </a:p>
          <a:p>
            <a:r>
              <a:rPr lang="en-US"/>
              <a:t>One of the greatest benefits of using OneNote, is the ability for learners to have all of their learning resources for a particular class, stored in one single location.  </a:t>
            </a:r>
          </a:p>
          <a:p>
            <a:endParaRPr lang="en-US"/>
          </a:p>
          <a:p>
            <a:r>
              <a:rPr lang="en-US"/>
              <a:t>Gone are the days when your child needs to carry with them multiple folders, jotters and loose piece of papers in their bag.  OneNote ensure al</a:t>
            </a:r>
            <a:r>
              <a:rPr lang="en-US" baseline="0"/>
              <a:t>l of these </a:t>
            </a:r>
            <a:r>
              <a:rPr lang="en-US"/>
              <a:t>learning resources are</a:t>
            </a:r>
            <a:r>
              <a:rPr lang="en-US" baseline="0"/>
              <a:t> stored safely in one location. </a:t>
            </a:r>
          </a:p>
          <a:p>
            <a:endParaRPr lang="en-US" baseline="0"/>
          </a:p>
          <a:p>
            <a:r>
              <a:rPr lang="en-US" baseline="0"/>
              <a:t>OneNote is a massive game changer when it comes to supporting learners, especially those with additional support needs:  Jackie will speak more about these tools later on in the presentation.  </a:t>
            </a:r>
          </a:p>
          <a:p>
            <a:pPr marL="0" indent="0">
              <a:buFont typeface="Arial" panose="020B0604020202020204" pitchFamily="34" charset="0"/>
              <a:buNone/>
            </a:pPr>
            <a:endParaRPr lang="en-US" baseline="0"/>
          </a:p>
          <a:p>
            <a:pPr marL="0" indent="0">
              <a:buFont typeface="Arial" panose="020B0604020202020204" pitchFamily="34" charset="0"/>
              <a:buNone/>
            </a:pPr>
            <a:r>
              <a:rPr lang="en-US" baseline="0"/>
              <a:t>Furthermore, it is possible for learners to work with their peers by adding content to pages stored in the ‘Collaboration Space’.  It is also easy for teachers to place content and add individual pages each learner’s personal section of their Notebook.  </a:t>
            </a:r>
          </a:p>
          <a:p>
            <a:pPr marL="0" indent="0">
              <a:buFont typeface="Arial" panose="020B0604020202020204" pitchFamily="34" charset="0"/>
              <a:buNone/>
            </a:pPr>
            <a:endParaRPr lang="en-US" baseline="0"/>
          </a:p>
          <a:p>
            <a:r>
              <a:rPr lang="en-US"/>
              <a:t>Finally,</a:t>
            </a:r>
            <a:r>
              <a:rPr lang="en-US" baseline="0"/>
              <a:t> </a:t>
            </a:r>
            <a:r>
              <a:rPr lang="en-US"/>
              <a:t>OneNote, now allows for different multimedia components to be added to pages,</a:t>
            </a:r>
            <a:r>
              <a:rPr lang="en-US" baseline="0"/>
              <a:t> m</a:t>
            </a:r>
            <a:r>
              <a:rPr lang="en-US"/>
              <a:t>ake learning more innovative, pupil led</a:t>
            </a:r>
            <a:r>
              <a:rPr lang="en-US" baseline="0"/>
              <a:t> and engaging.  </a:t>
            </a:r>
          </a:p>
          <a:p>
            <a:pPr marL="171450" indent="-171450">
              <a:buFont typeface="Arial" panose="020B0604020202020204" pitchFamily="34" charset="0"/>
              <a:buChar char="•"/>
            </a:pPr>
            <a:r>
              <a:rPr lang="en-US" baseline="0"/>
              <a:t>Resource h</a:t>
            </a:r>
            <a:r>
              <a:rPr lang="en-US"/>
              <a:t>andouts</a:t>
            </a:r>
            <a:r>
              <a:rPr lang="en-US" baseline="0"/>
              <a:t> are no longer restricted to </a:t>
            </a:r>
            <a:r>
              <a:rPr lang="en-US"/>
              <a:t>text and visual content forms.  </a:t>
            </a:r>
          </a:p>
          <a:p>
            <a:pPr marL="171450" indent="-171450">
              <a:buFont typeface="Arial" panose="020B0604020202020204" pitchFamily="34" charset="0"/>
              <a:buChar char="•"/>
            </a:pPr>
            <a:r>
              <a:rPr lang="en-US"/>
              <a:t>I’ll</a:t>
            </a:r>
            <a:r>
              <a:rPr lang="en-US" baseline="0"/>
              <a:t> share with you an example on the next slide.   </a:t>
            </a: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2537D1B3-B3E2-0545-B6E2-55785006B409}" type="slidenum">
              <a:rPr lang="en-US" smtClean="0"/>
              <a:t>30</a:t>
            </a:fld>
            <a:endParaRPr lang="en-US"/>
          </a:p>
        </p:txBody>
      </p:sp>
    </p:spTree>
    <p:extLst>
      <p:ext uri="{BB962C8B-B14F-4D97-AF65-F5344CB8AC3E}">
        <p14:creationId xmlns:p14="http://schemas.microsoft.com/office/powerpoint/2010/main" val="19884527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Audio</a:t>
            </a:r>
            <a:r>
              <a:rPr lang="en-GB" baseline="0"/>
              <a:t> clips</a:t>
            </a:r>
          </a:p>
          <a:p>
            <a:endParaRPr lang="en-GB" baseline="0"/>
          </a:p>
          <a:p>
            <a:pPr marL="171450" indent="-171450">
              <a:buFont typeface="Arial" panose="020B0604020202020204" pitchFamily="34" charset="0"/>
              <a:buChar char="•"/>
            </a:pPr>
            <a:r>
              <a:rPr lang="en-GB" baseline="0"/>
              <a:t>allows your child to listen to instructions and information about the  topic areas they studying in a particular subject </a:t>
            </a:r>
          </a:p>
          <a:p>
            <a:endParaRPr lang="en-GB" baseline="0"/>
          </a:p>
          <a:p>
            <a:pPr marL="171450" indent="-171450">
              <a:buFont typeface="Arial" panose="020B0604020202020204" pitchFamily="34" charset="0"/>
              <a:buChar char="•"/>
            </a:pPr>
            <a:r>
              <a:rPr lang="en-GB" baseline="0"/>
              <a:t>They can even create audio recordings to share their thoughts and understanding of a particular concepts with their teacher and peers</a:t>
            </a:r>
          </a:p>
          <a:p>
            <a:endParaRPr lang="en-GB" baseline="0"/>
          </a:p>
          <a:p>
            <a:pPr marL="171450" indent="-171450">
              <a:buFont typeface="Arial" panose="020B0604020202020204" pitchFamily="34" charset="0"/>
              <a:buChar char="•"/>
            </a:pPr>
            <a:r>
              <a:rPr lang="en-GB" baseline="0"/>
              <a:t>Many teachers are now using their tool provide feedback on your child’s progress. </a:t>
            </a:r>
          </a:p>
          <a:p>
            <a:pPr marL="171450" indent="-171450">
              <a:buFont typeface="Arial" panose="020B0604020202020204" pitchFamily="34" charset="0"/>
              <a:buChar char="•"/>
            </a:pPr>
            <a:endParaRPr lang="en-GB" baseline="0"/>
          </a:p>
          <a:p>
            <a:pPr marL="0" indent="0">
              <a:buFont typeface="Arial" panose="020B0604020202020204" pitchFamily="34" charset="0"/>
              <a:buNone/>
            </a:pPr>
            <a:r>
              <a:rPr lang="en-GB" baseline="0"/>
              <a:t>Digital Inking </a:t>
            </a:r>
          </a:p>
          <a:p>
            <a:pPr marL="0" indent="0">
              <a:buFont typeface="Arial" panose="020B0604020202020204" pitchFamily="34" charset="0"/>
              <a:buNone/>
            </a:pPr>
            <a:endParaRPr lang="en-GB" baseline="0"/>
          </a:p>
          <a:p>
            <a:pPr marL="171450" indent="-171450">
              <a:buFont typeface="Arial" panose="020B0604020202020204" pitchFamily="34" charset="0"/>
              <a:buChar char="•"/>
            </a:pPr>
            <a:r>
              <a:rPr lang="en-GB" baseline="0"/>
              <a:t>Annotate key points and </a:t>
            </a:r>
            <a:r>
              <a:rPr lang="en-GB" b="0" baseline="0"/>
              <a:t>show a </a:t>
            </a:r>
            <a:r>
              <a:rPr lang="en-GB" sz="1200" b="0" i="0" kern="1200">
                <a:solidFill>
                  <a:schemeClr val="tx1"/>
                </a:solidFill>
                <a:effectLst/>
                <a:latin typeface="+mn-lt"/>
                <a:ea typeface="+mn-ea"/>
                <a:cs typeface="+mn-cs"/>
              </a:rPr>
              <a:t>deeper understanding what is happening in a text and</a:t>
            </a:r>
            <a:r>
              <a:rPr lang="en-GB" sz="1200" b="0" i="0" kern="1200" baseline="0">
                <a:solidFill>
                  <a:schemeClr val="tx1"/>
                </a:solidFill>
                <a:effectLst/>
                <a:latin typeface="+mn-lt"/>
                <a:ea typeface="+mn-ea"/>
                <a:cs typeface="+mn-cs"/>
              </a:rPr>
              <a:t>/or graphic. </a:t>
            </a:r>
            <a:endParaRPr lang="en-GB" b="0" baseline="0"/>
          </a:p>
          <a:p>
            <a:pPr marL="171450" indent="-171450">
              <a:buFont typeface="Arial" panose="020B0604020202020204" pitchFamily="34" charset="0"/>
              <a:buChar char="•"/>
            </a:pPr>
            <a:endParaRPr lang="en-GB" baseline="0"/>
          </a:p>
        </p:txBody>
      </p:sp>
      <p:sp>
        <p:nvSpPr>
          <p:cNvPr id="4" name="Slide Number Placeholder 3"/>
          <p:cNvSpPr>
            <a:spLocks noGrp="1"/>
          </p:cNvSpPr>
          <p:nvPr>
            <p:ph type="sldNum" sz="quarter" idx="10"/>
          </p:nvPr>
        </p:nvSpPr>
        <p:spPr/>
        <p:txBody>
          <a:bodyPr/>
          <a:lstStyle/>
          <a:p>
            <a:fld id="{2537D1B3-B3E2-0545-B6E2-55785006B409}" type="slidenum">
              <a:rPr lang="en-US" smtClean="0"/>
              <a:t>31</a:t>
            </a:fld>
            <a:endParaRPr lang="en-US"/>
          </a:p>
        </p:txBody>
      </p:sp>
    </p:spTree>
    <p:extLst>
      <p:ext uri="{BB962C8B-B14F-4D97-AF65-F5344CB8AC3E}">
        <p14:creationId xmlns:p14="http://schemas.microsoft.com/office/powerpoint/2010/main" val="14688834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So importan</a:t>
            </a:r>
            <a:r>
              <a:rPr lang="en-GB" baseline="0"/>
              <a:t>t that all learners, regards of their support needs, utilise these tools in order to effectively make progress in their learning. </a:t>
            </a:r>
            <a:endParaRPr lang="en-GB"/>
          </a:p>
          <a:p>
            <a:endParaRPr lang="en-GB"/>
          </a:p>
          <a:p>
            <a:r>
              <a:rPr lang="en-GB"/>
              <a:t>Mention</a:t>
            </a:r>
            <a:r>
              <a:rPr lang="en-GB" baseline="0"/>
              <a:t> that Office Desktop version is available to download for free via the Glow Launchpad.  </a:t>
            </a:r>
            <a:endParaRPr lang="en-GB"/>
          </a:p>
        </p:txBody>
      </p:sp>
      <p:sp>
        <p:nvSpPr>
          <p:cNvPr id="4" name="Slide Number Placeholder 3"/>
          <p:cNvSpPr>
            <a:spLocks noGrp="1"/>
          </p:cNvSpPr>
          <p:nvPr>
            <p:ph type="sldNum" sz="quarter" idx="10"/>
          </p:nvPr>
        </p:nvSpPr>
        <p:spPr/>
        <p:txBody>
          <a:bodyPr/>
          <a:lstStyle/>
          <a:p>
            <a:fld id="{2537D1B3-B3E2-0545-B6E2-55785006B409}" type="slidenum">
              <a:rPr lang="en-US" smtClean="0"/>
              <a:t>32</a:t>
            </a:fld>
            <a:endParaRPr lang="en-US"/>
          </a:p>
        </p:txBody>
      </p:sp>
    </p:spTree>
    <p:extLst>
      <p:ext uri="{BB962C8B-B14F-4D97-AF65-F5344CB8AC3E}">
        <p14:creationId xmlns:p14="http://schemas.microsoft.com/office/powerpoint/2010/main" val="32396657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81FDD7D-9C81-41AE-815D-98E3A7AB71F6}" type="slidenum">
              <a:rPr lang="en-GB" smtClean="0"/>
              <a:t>39</a:t>
            </a:fld>
            <a:endParaRPr lang="en-GB"/>
          </a:p>
        </p:txBody>
      </p:sp>
    </p:spTree>
    <p:extLst>
      <p:ext uri="{BB962C8B-B14F-4D97-AF65-F5344CB8AC3E}">
        <p14:creationId xmlns:p14="http://schemas.microsoft.com/office/powerpoint/2010/main" val="11224697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40</a:t>
            </a:fld>
            <a:endParaRPr lang="en-US"/>
          </a:p>
        </p:txBody>
      </p:sp>
    </p:spTree>
    <p:extLst>
      <p:ext uri="{BB962C8B-B14F-4D97-AF65-F5344CB8AC3E}">
        <p14:creationId xmlns:p14="http://schemas.microsoft.com/office/powerpoint/2010/main" val="3787550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FDD7D-9C81-41AE-815D-98E3A7AB71F6}" type="slidenum">
              <a:t>42</a:t>
            </a:fld>
            <a:endParaRPr lang="en-US"/>
          </a:p>
        </p:txBody>
      </p:sp>
    </p:spTree>
    <p:extLst>
      <p:ext uri="{BB962C8B-B14F-4D97-AF65-F5344CB8AC3E}">
        <p14:creationId xmlns:p14="http://schemas.microsoft.com/office/powerpoint/2010/main" val="1043194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5599232-F83A-4D29-A43D-48DBF313D82F}"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2328E2-D51B-4590-994D-28D1213A0FC4}" type="slidenum">
              <a:rPr lang="en-GB" smtClean="0"/>
              <a:t>‹#›</a:t>
            </a:fld>
            <a:endParaRPr lang="en-GB"/>
          </a:p>
        </p:txBody>
      </p:sp>
    </p:spTree>
    <p:extLst>
      <p:ext uri="{BB962C8B-B14F-4D97-AF65-F5344CB8AC3E}">
        <p14:creationId xmlns:p14="http://schemas.microsoft.com/office/powerpoint/2010/main" val="1569928220"/>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599232-F83A-4D29-A43D-48DBF313D82F}"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2328E2-D51B-4590-994D-28D1213A0FC4}" type="slidenum">
              <a:rPr lang="en-GB" smtClean="0"/>
              <a:t>‹#›</a:t>
            </a:fld>
            <a:endParaRPr lang="en-GB"/>
          </a:p>
        </p:txBody>
      </p:sp>
    </p:spTree>
    <p:extLst>
      <p:ext uri="{BB962C8B-B14F-4D97-AF65-F5344CB8AC3E}">
        <p14:creationId xmlns:p14="http://schemas.microsoft.com/office/powerpoint/2010/main" val="407946159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599232-F83A-4D29-A43D-48DBF313D82F}"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2328E2-D51B-4590-994D-28D1213A0FC4}" type="slidenum">
              <a:rPr lang="en-GB" smtClean="0"/>
              <a:t>‹#›</a:t>
            </a:fld>
            <a:endParaRPr lang="en-GB"/>
          </a:p>
        </p:txBody>
      </p:sp>
    </p:spTree>
    <p:extLst>
      <p:ext uri="{BB962C8B-B14F-4D97-AF65-F5344CB8AC3E}">
        <p14:creationId xmlns:p14="http://schemas.microsoft.com/office/powerpoint/2010/main" val="1470825207"/>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5599232-F83A-4D29-A43D-48DBF313D82F}"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2328E2-D51B-4590-994D-28D1213A0FC4}" type="slidenum">
              <a:rPr lang="en-GB" smtClean="0"/>
              <a:t>‹#›</a:t>
            </a:fld>
            <a:endParaRPr lang="en-GB"/>
          </a:p>
        </p:txBody>
      </p:sp>
    </p:spTree>
    <p:extLst>
      <p:ext uri="{BB962C8B-B14F-4D97-AF65-F5344CB8AC3E}">
        <p14:creationId xmlns:p14="http://schemas.microsoft.com/office/powerpoint/2010/main" val="12461159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5599232-F83A-4D29-A43D-48DBF313D82F}" type="datetimeFigureOut">
              <a:rPr lang="en-GB" smtClean="0"/>
              <a:t>08/10/2026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2328E2-D51B-4590-994D-28D1213A0FC4}" type="slidenum">
              <a:rPr lang="en-GB" smtClean="0"/>
              <a:t>‹#›</a:t>
            </a:fld>
            <a:endParaRPr lang="en-GB"/>
          </a:p>
        </p:txBody>
      </p:sp>
    </p:spTree>
    <p:extLst>
      <p:ext uri="{BB962C8B-B14F-4D97-AF65-F5344CB8AC3E}">
        <p14:creationId xmlns:p14="http://schemas.microsoft.com/office/powerpoint/2010/main" val="757563752"/>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5599232-F83A-4D29-A43D-48DBF313D82F}" type="datetimeFigureOut">
              <a:rPr lang="en-GB" smtClean="0"/>
              <a:t>08/10/2026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2328E2-D51B-4590-994D-28D1213A0FC4}" type="slidenum">
              <a:rPr lang="en-GB" smtClean="0"/>
              <a:t>‹#›</a:t>
            </a:fld>
            <a:endParaRPr lang="en-GB"/>
          </a:p>
        </p:txBody>
      </p:sp>
    </p:spTree>
    <p:extLst>
      <p:ext uri="{BB962C8B-B14F-4D97-AF65-F5344CB8AC3E}">
        <p14:creationId xmlns:p14="http://schemas.microsoft.com/office/powerpoint/2010/main" val="879066264"/>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599232-F83A-4D29-A43D-48DBF313D82F}" type="datetimeFigureOut">
              <a:rPr lang="en-GB" smtClean="0"/>
              <a:t>08/10/2026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2328E2-D51B-4590-994D-28D1213A0FC4}" type="slidenum">
              <a:rPr lang="en-GB" smtClean="0"/>
              <a:t>‹#›</a:t>
            </a:fld>
            <a:endParaRPr lang="en-GB"/>
          </a:p>
        </p:txBody>
      </p:sp>
    </p:spTree>
    <p:extLst>
      <p:ext uri="{BB962C8B-B14F-4D97-AF65-F5344CB8AC3E}">
        <p14:creationId xmlns:p14="http://schemas.microsoft.com/office/powerpoint/2010/main" val="1649864576"/>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599232-F83A-4D29-A43D-48DBF313D82F}"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2328E2-D51B-4590-994D-28D1213A0FC4}" type="slidenum">
              <a:rPr lang="en-GB" smtClean="0"/>
              <a:t>‹#›</a:t>
            </a:fld>
            <a:endParaRPr lang="en-GB"/>
          </a:p>
        </p:txBody>
      </p:sp>
    </p:spTree>
    <p:extLst>
      <p:ext uri="{BB962C8B-B14F-4D97-AF65-F5344CB8AC3E}">
        <p14:creationId xmlns:p14="http://schemas.microsoft.com/office/powerpoint/2010/main" val="4054187683"/>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599232-F83A-4D29-A43D-48DBF313D82F}"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2328E2-D51B-4590-994D-28D1213A0FC4}" type="slidenum">
              <a:rPr lang="en-GB" smtClean="0"/>
              <a:t>‹#›</a:t>
            </a:fld>
            <a:endParaRPr lang="en-GB"/>
          </a:p>
        </p:txBody>
      </p:sp>
    </p:spTree>
    <p:extLst>
      <p:ext uri="{BB962C8B-B14F-4D97-AF65-F5344CB8AC3E}">
        <p14:creationId xmlns:p14="http://schemas.microsoft.com/office/powerpoint/2010/main" val="370781639"/>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599232-F83A-4D29-A43D-48DBF313D82F}"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2328E2-D51B-4590-994D-28D1213A0FC4}" type="slidenum">
              <a:rPr lang="en-GB" smtClean="0"/>
              <a:t>‹#›</a:t>
            </a:fld>
            <a:endParaRPr lang="en-GB"/>
          </a:p>
        </p:txBody>
      </p:sp>
    </p:spTree>
    <p:extLst>
      <p:ext uri="{BB962C8B-B14F-4D97-AF65-F5344CB8AC3E}">
        <p14:creationId xmlns:p14="http://schemas.microsoft.com/office/powerpoint/2010/main" val="225611237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5599232-F83A-4D29-A43D-48DBF313D82F}"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2328E2-D51B-4590-994D-28D1213A0FC4}" type="slidenum">
              <a:rPr lang="en-GB" smtClean="0"/>
              <a:t>‹#›</a:t>
            </a:fld>
            <a:endParaRPr lang="en-GB"/>
          </a:p>
        </p:txBody>
      </p:sp>
    </p:spTree>
    <p:extLst>
      <p:ext uri="{BB962C8B-B14F-4D97-AF65-F5344CB8AC3E}">
        <p14:creationId xmlns:p14="http://schemas.microsoft.com/office/powerpoint/2010/main" val="2821152101"/>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599232-F83A-4D29-A43D-48DBF313D82F}" type="datetimeFigureOut">
              <a:rPr lang="en-GB" smtClean="0"/>
              <a:t>08/10/2026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2328E2-D51B-4590-994D-28D1213A0FC4}" type="slidenum">
              <a:rPr lang="en-GB" smtClean="0"/>
              <a:t>‹#›</a:t>
            </a:fld>
            <a:endParaRPr lang="en-GB"/>
          </a:p>
        </p:txBody>
      </p:sp>
    </p:spTree>
    <p:extLst>
      <p:ext uri="{BB962C8B-B14F-4D97-AF65-F5344CB8AC3E}">
        <p14:creationId xmlns:p14="http://schemas.microsoft.com/office/powerpoint/2010/main" val="36751919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hyperlink" Target="https://67goingon50.blogspot.com/2017/03/how-tobudget-without-losing-will-to-go.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hyperlink" Target="https://www.muslimmarriageguide.com/5-ways-to-boost-your-confidence-if-youre-singl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31.png"/><Relationship Id="rId4" Type="http://schemas.openxmlformats.org/officeDocument/2006/relationships/diagramLayout" Target="../diagrams/layout2.xml"/><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peoplemattersglobal.com/news/work-culture/89-of-uk-employees-suffers-from-workplace-stress-23963"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hyperlink" Target="https://youtu.be/mzCEJVtED0U"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6.jpeg"/><Relationship Id="rId7"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indiaspirituality.blogspot.com/2014/10/Deepavali-new-year-2014.html" TargetMode="External"/><Relationship Id="rId5" Type="http://schemas.openxmlformats.org/officeDocument/2006/relationships/image" Target="../media/image47.jpeg"/><Relationship Id="rId4" Type="http://schemas.openxmlformats.org/officeDocument/2006/relationships/hyperlink" Target="http://theconversation.com/another-standardized-test-this-one-called-parcc-but-heres-whats-different-40056" TargetMode="External"/><Relationship Id="rId9" Type="http://schemas.openxmlformats.org/officeDocument/2006/relationships/hyperlink" Target="https://www.flickr.com/photos/129808278@N07/16080925330"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hyperlink" Target="https://campus.recit.qc.ca/course/view.php?id=279" TargetMode="Externa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3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2.png"/></Relationships>
</file>

<file path=ppt/slides/_rels/slide3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understandingstandards.org.uk/"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hyperlink" Target="https://education.gov.scot/improvement/learning-resources/why-get-parents-involved/"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hyperlink" Target="https://www.sqa.org.uk/sqa/41292.html" TargetMode="External"/><Relationship Id="rId4" Type="http://schemas.openxmlformats.org/officeDocument/2006/relationships/hyperlink" Target="https://education.gov.scot/parentzone/learning-at-home/supporting-study/"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DCD9D6-C2A5-1233-3BB3-A5BE8E7BC968}"/>
              </a:ext>
            </a:extLst>
          </p:cNvPr>
          <p:cNvSpPr>
            <a:spLocks noGrp="1"/>
          </p:cNvSpPr>
          <p:nvPr>
            <p:ph type="ctrTitle"/>
          </p:nvPr>
        </p:nvSpPr>
        <p:spPr>
          <a:xfrm>
            <a:off x="5354955" y="552182"/>
            <a:ext cx="5998840" cy="3343135"/>
          </a:xfrm>
          <a:noFill/>
        </p:spPr>
        <p:txBody>
          <a:bodyPr>
            <a:normAutofit/>
          </a:bodyPr>
          <a:lstStyle/>
          <a:p>
            <a:pPr algn="l"/>
            <a:r>
              <a:rPr lang="en-US" sz="5200">
                <a:cs typeface="Calibri Light"/>
              </a:rPr>
              <a:t>Study Support</a:t>
            </a:r>
            <a:br>
              <a:rPr lang="en-US" sz="5200">
                <a:cs typeface="Calibri Light"/>
              </a:rPr>
            </a:br>
            <a:endParaRPr lang="en-US" sz="5200">
              <a:ea typeface="Calibri Light"/>
              <a:cs typeface="Calibri Light"/>
            </a:endParaRPr>
          </a:p>
        </p:txBody>
      </p:sp>
      <p:sp>
        <p:nvSpPr>
          <p:cNvPr id="3" name="Subtitle 2">
            <a:extLst>
              <a:ext uri="{FF2B5EF4-FFF2-40B4-BE49-F238E27FC236}">
                <a16:creationId xmlns:a16="http://schemas.microsoft.com/office/drawing/2014/main" id="{B3561199-A706-668D-81C7-25B5FA2B4D60}"/>
              </a:ext>
            </a:extLst>
          </p:cNvPr>
          <p:cNvSpPr>
            <a:spLocks noGrp="1"/>
          </p:cNvSpPr>
          <p:nvPr>
            <p:ph type="subTitle" idx="1"/>
          </p:nvPr>
        </p:nvSpPr>
        <p:spPr>
          <a:xfrm>
            <a:off x="5354955" y="4067032"/>
            <a:ext cx="5998840" cy="2067068"/>
          </a:xfrm>
          <a:noFill/>
        </p:spPr>
        <p:txBody>
          <a:bodyPr vert="horz" lIns="91440" tIns="45720" rIns="91440" bIns="45720" rtlCol="0">
            <a:normAutofit/>
          </a:bodyPr>
          <a:lstStyle/>
          <a:p>
            <a:pPr algn="l"/>
            <a:r>
              <a:rPr lang="en-US">
                <a:cs typeface="Calibri"/>
              </a:rPr>
              <a:t>Linlithgow Academy</a:t>
            </a:r>
          </a:p>
        </p:txBody>
      </p:sp>
      <p:pic>
        <p:nvPicPr>
          <p:cNvPr id="4" name="Picture 4" descr="Linlithgow Academy - Alchetron, The Free Social Encyclopedia">
            <a:extLst>
              <a:ext uri="{FF2B5EF4-FFF2-40B4-BE49-F238E27FC236}">
                <a16:creationId xmlns:a16="http://schemas.microsoft.com/office/drawing/2014/main" id="{64C42CD2-1AA2-5EAA-5392-E701C91485B7}"/>
              </a:ext>
            </a:extLst>
          </p:cNvPr>
          <p:cNvPicPr>
            <a:picLocks noChangeAspect="1"/>
          </p:cNvPicPr>
          <p:nvPr/>
        </p:nvPicPr>
        <p:blipFill rotWithShape="1">
          <a:blip r:embed="rId3"/>
          <a:srcRect l="6212" r="5432"/>
          <a:stretch/>
        </p:blipFill>
        <p:spPr>
          <a:xfrm>
            <a:off x="20" y="10"/>
            <a:ext cx="4992985" cy="6857990"/>
          </a:xfrm>
          <a:prstGeom prst="rect">
            <a:avLst/>
          </a:prstGeom>
        </p:spPr>
      </p:pic>
    </p:spTree>
    <p:extLst>
      <p:ext uri="{BB962C8B-B14F-4D97-AF65-F5344CB8AC3E}">
        <p14:creationId xmlns:p14="http://schemas.microsoft.com/office/powerpoint/2010/main" val="413583812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557188"/>
            <a:ext cx="10515600" cy="1133499"/>
          </a:xfrm>
        </p:spPr>
        <p:txBody>
          <a:bodyPr>
            <a:normAutofit/>
          </a:bodyPr>
          <a:lstStyle/>
          <a:p>
            <a:pPr algn="ctr"/>
            <a:r>
              <a:rPr lang="en-GB" sz="5200"/>
              <a:t>Aims</a:t>
            </a:r>
          </a:p>
        </p:txBody>
      </p:sp>
      <p:graphicFrame>
        <p:nvGraphicFramePr>
          <p:cNvPr id="8" name="Content Placeholder 2">
            <a:extLst>
              <a:ext uri="{FF2B5EF4-FFF2-40B4-BE49-F238E27FC236}">
                <a16:creationId xmlns:a16="http://schemas.microsoft.com/office/drawing/2014/main" id="{08B2C6F6-8683-4B8A-B494-6EE755520E45}"/>
              </a:ext>
            </a:extLst>
          </p:cNvPr>
          <p:cNvGraphicFramePr>
            <a:graphicFrameLocks noGrp="1"/>
          </p:cNvGraphicFramePr>
          <p:nvPr>
            <p:ph idx="1"/>
            <p:extLst>
              <p:ext uri="{D42A27DB-BD31-4B8C-83A1-F6EECF244321}">
                <p14:modId xmlns:p14="http://schemas.microsoft.com/office/powerpoint/2010/main" val="3003880687"/>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752769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3B406D-9919-D034-BD5A-BB30D142C35F}"/>
              </a:ext>
            </a:extLst>
          </p:cNvPr>
          <p:cNvSpPr>
            <a:spLocks noGrp="1"/>
          </p:cNvSpPr>
          <p:nvPr>
            <p:ph type="title"/>
          </p:nvPr>
        </p:nvSpPr>
        <p:spPr>
          <a:xfrm>
            <a:off x="838200" y="365125"/>
            <a:ext cx="10515600" cy="1325563"/>
          </a:xfrm>
        </p:spPr>
        <p:txBody>
          <a:bodyPr>
            <a:normAutofit/>
          </a:bodyPr>
          <a:lstStyle/>
          <a:p>
            <a:r>
              <a:rPr lang="en-US" sz="5400">
                <a:cs typeface="Calibri Light"/>
              </a:rPr>
              <a:t>Overview</a:t>
            </a:r>
            <a:endParaRPr lang="en-US" sz="5400"/>
          </a:p>
        </p:txBody>
      </p:sp>
      <p:sp>
        <p:nvSpPr>
          <p:cNvPr id="1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1A7978-1716-FABF-B240-EAB3B67F2414}"/>
              </a:ext>
            </a:extLst>
          </p:cNvPr>
          <p:cNvSpPr>
            <a:spLocks noGrp="1"/>
          </p:cNvSpPr>
          <p:nvPr>
            <p:ph idx="1"/>
          </p:nvPr>
        </p:nvSpPr>
        <p:spPr>
          <a:xfrm>
            <a:off x="421255" y="1799988"/>
            <a:ext cx="9957646" cy="4251960"/>
          </a:xfrm>
        </p:spPr>
        <p:txBody>
          <a:bodyPr vert="horz" lIns="91440" tIns="45720" rIns="91440" bIns="45720" rtlCol="0" anchor="t">
            <a:noAutofit/>
          </a:bodyPr>
          <a:lstStyle/>
          <a:p>
            <a:pPr marL="514350" indent="-514350">
              <a:buAutoNum type="arabicPeriod"/>
            </a:pPr>
            <a:r>
              <a:rPr lang="en-US" sz="2400">
                <a:cs typeface="Calibri"/>
              </a:rPr>
              <a:t>Study Skills – </a:t>
            </a:r>
            <a:r>
              <a:rPr lang="en-US" sz="2400" err="1">
                <a:cs typeface="Calibri"/>
              </a:rPr>
              <a:t>Mrs</a:t>
            </a:r>
            <a:r>
              <a:rPr lang="en-US" sz="2400">
                <a:cs typeface="Calibri"/>
              </a:rPr>
              <a:t> Bryson</a:t>
            </a:r>
          </a:p>
          <a:p>
            <a:pPr marL="514350" indent="-514350">
              <a:buAutoNum type="arabicPeriod"/>
            </a:pPr>
            <a:r>
              <a:rPr lang="en-US" sz="2400">
                <a:cs typeface="Calibri"/>
              </a:rPr>
              <a:t>Breakout and discussion time </a:t>
            </a:r>
          </a:p>
          <a:p>
            <a:pPr marL="1085850" lvl="1" indent="-342900"/>
            <a:r>
              <a:rPr lang="en-US">
                <a:cs typeface="Calibri" panose="020F0502020204030204"/>
              </a:rPr>
              <a:t>Bright Red publishing – revision materials</a:t>
            </a:r>
          </a:p>
          <a:p>
            <a:pPr marL="1085850" lvl="1" indent="-342900"/>
            <a:r>
              <a:rPr lang="en-US" err="1">
                <a:cs typeface="Calibri" panose="020F0502020204030204"/>
              </a:rPr>
              <a:t>Mrs</a:t>
            </a:r>
            <a:r>
              <a:rPr lang="en-US">
                <a:cs typeface="Calibri" panose="020F0502020204030204"/>
              </a:rPr>
              <a:t> Bryson – available for QA</a:t>
            </a:r>
          </a:p>
          <a:p>
            <a:pPr marL="514350" indent="-514350">
              <a:buAutoNum type="arabicPeriod"/>
            </a:pPr>
            <a:r>
              <a:rPr lang="en-US" sz="2400">
                <a:cs typeface="Calibri" panose="020F0502020204030204"/>
              </a:rPr>
              <a:t>Subject specific inputs ( signposted)</a:t>
            </a:r>
          </a:p>
        </p:txBody>
      </p:sp>
      <p:pic>
        <p:nvPicPr>
          <p:cNvPr id="4" name="Picture 4">
            <a:extLst>
              <a:ext uri="{FF2B5EF4-FFF2-40B4-BE49-F238E27FC236}">
                <a16:creationId xmlns:a16="http://schemas.microsoft.com/office/drawing/2014/main" id="{9B2E66CB-6B7B-D17A-1CD1-058E433E40F7}"/>
              </a:ext>
            </a:extLst>
          </p:cNvPr>
          <p:cNvPicPr>
            <a:picLocks noChangeAspect="1"/>
          </p:cNvPicPr>
          <p:nvPr/>
        </p:nvPicPr>
        <p:blipFill>
          <a:blip r:embed="rId3"/>
          <a:stretch>
            <a:fillRect/>
          </a:stretch>
        </p:blipFill>
        <p:spPr>
          <a:xfrm>
            <a:off x="9479867" y="2127899"/>
            <a:ext cx="1798068" cy="1798069"/>
          </a:xfrm>
          <a:prstGeom prst="rect">
            <a:avLst/>
          </a:prstGeom>
        </p:spPr>
      </p:pic>
      <p:sp>
        <p:nvSpPr>
          <p:cNvPr id="8" name="TextBox 7"/>
          <p:cNvSpPr txBox="1"/>
          <p:nvPr/>
        </p:nvSpPr>
        <p:spPr>
          <a:xfrm>
            <a:off x="3693553" y="4651891"/>
            <a:ext cx="5060249" cy="2000548"/>
          </a:xfrm>
          <a:prstGeom prst="rect">
            <a:avLst/>
          </a:prstGeom>
          <a:solidFill>
            <a:schemeClr val="accent1">
              <a:lumMod val="40000"/>
              <a:lumOff val="60000"/>
            </a:schemeClr>
          </a:solidFill>
        </p:spPr>
        <p:txBody>
          <a:bodyPr wrap="square" rtlCol="0">
            <a:spAutoFit/>
          </a:bodyPr>
          <a:lstStyle/>
          <a:p>
            <a:pPr algn="ctr"/>
            <a:r>
              <a:rPr lang="en-GB" sz="2800" b="1" i="1" dirty="0"/>
              <a:t>Got a question?</a:t>
            </a:r>
          </a:p>
          <a:p>
            <a:endParaRPr lang="en-GB" sz="2400" dirty="0"/>
          </a:p>
          <a:p>
            <a:r>
              <a:rPr lang="en-GB" sz="2400" dirty="0"/>
              <a:t>Pop it on a post it note and hand to me/ any staff and we will attempt to answer it at the end!</a:t>
            </a:r>
          </a:p>
        </p:txBody>
      </p:sp>
    </p:spTree>
    <p:extLst>
      <p:ext uri="{BB962C8B-B14F-4D97-AF65-F5344CB8AC3E}">
        <p14:creationId xmlns:p14="http://schemas.microsoft.com/office/powerpoint/2010/main" val="244501326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6D37E-3279-BAE0-AB23-BF14CFE38E01}"/>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A025CC6-2A08-3262-3681-88DECCC40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76EE76-03F5-A9BD-E2DE-3388765C446D}"/>
              </a:ext>
            </a:extLst>
          </p:cNvPr>
          <p:cNvSpPr>
            <a:spLocks noGrp="1"/>
          </p:cNvSpPr>
          <p:nvPr>
            <p:ph type="title"/>
          </p:nvPr>
        </p:nvSpPr>
        <p:spPr>
          <a:xfrm>
            <a:off x="838200" y="2957666"/>
            <a:ext cx="10515595" cy="1499852"/>
          </a:xfrm>
        </p:spPr>
        <p:txBody>
          <a:bodyPr anchor="b">
            <a:normAutofit/>
          </a:bodyPr>
          <a:lstStyle/>
          <a:p>
            <a:pPr algn="ctr"/>
            <a:r>
              <a:rPr lang="en-GB" sz="4000">
                <a:ea typeface="Calibri Light"/>
                <a:cs typeface="Calibri Light"/>
              </a:rPr>
              <a:t>Where are you </a:t>
            </a:r>
            <a:r>
              <a:rPr lang="en-GB" sz="4000" b="1" u="sng">
                <a:ea typeface="Calibri Light"/>
                <a:cs typeface="Calibri Light"/>
              </a:rPr>
              <a:t>now</a:t>
            </a:r>
            <a:r>
              <a:rPr lang="en-GB" sz="4000">
                <a:ea typeface="Calibri Light"/>
                <a:cs typeface="Calibri Light"/>
              </a:rPr>
              <a:t>?</a:t>
            </a:r>
            <a:br>
              <a:rPr lang="en-GB" sz="4000">
                <a:ea typeface="Calibri Light"/>
                <a:cs typeface="Calibri Light"/>
              </a:rPr>
            </a:br>
            <a:r>
              <a:rPr lang="en-GB" sz="4000">
                <a:ea typeface="Calibri Light"/>
                <a:cs typeface="Calibri Light"/>
              </a:rPr>
              <a:t>Settling in task</a:t>
            </a:r>
            <a:endParaRPr lang="en-US"/>
          </a:p>
        </p:txBody>
      </p:sp>
      <p:pic>
        <p:nvPicPr>
          <p:cNvPr id="7" name="Picture 6">
            <a:extLst>
              <a:ext uri="{FF2B5EF4-FFF2-40B4-BE49-F238E27FC236}">
                <a16:creationId xmlns:a16="http://schemas.microsoft.com/office/drawing/2014/main" id="{BE450EEA-E019-2674-13D4-38C23B417AD0}"/>
              </a:ext>
            </a:extLst>
          </p:cNvPr>
          <p:cNvPicPr>
            <a:picLocks noChangeAspect="1"/>
          </p:cNvPicPr>
          <p:nvPr/>
        </p:nvPicPr>
        <p:blipFill>
          <a:blip r:embed="rId3"/>
          <a:stretch>
            <a:fillRect/>
          </a:stretch>
        </p:blipFill>
        <p:spPr>
          <a:xfrm>
            <a:off x="2588062" y="761548"/>
            <a:ext cx="2195914" cy="1891268"/>
          </a:xfrm>
          <a:prstGeom prst="rect">
            <a:avLst/>
          </a:prstGeom>
        </p:spPr>
      </p:pic>
      <p:pic>
        <p:nvPicPr>
          <p:cNvPr id="9" name="Picture 8">
            <a:extLst>
              <a:ext uri="{FF2B5EF4-FFF2-40B4-BE49-F238E27FC236}">
                <a16:creationId xmlns:a16="http://schemas.microsoft.com/office/drawing/2014/main" id="{709172D7-E393-5944-4AE4-192A21003596}"/>
              </a:ext>
            </a:extLst>
          </p:cNvPr>
          <p:cNvPicPr>
            <a:picLocks noChangeAspect="1"/>
          </p:cNvPicPr>
          <p:nvPr/>
        </p:nvPicPr>
        <p:blipFill rotWithShape="1">
          <a:blip r:embed="rId4"/>
          <a:srcRect l="5595" t="-695" r="1562" b="695"/>
          <a:stretch/>
        </p:blipFill>
        <p:spPr>
          <a:xfrm>
            <a:off x="7362938" y="764386"/>
            <a:ext cx="2251332" cy="1816319"/>
          </a:xfrm>
          <a:prstGeom prst="rect">
            <a:avLst/>
          </a:prstGeom>
        </p:spPr>
      </p:pic>
      <p:sp>
        <p:nvSpPr>
          <p:cNvPr id="3" name="Content Placeholder 2">
            <a:extLst>
              <a:ext uri="{FF2B5EF4-FFF2-40B4-BE49-F238E27FC236}">
                <a16:creationId xmlns:a16="http://schemas.microsoft.com/office/drawing/2014/main" id="{E5813CA4-0263-216B-61E2-4E1C9A4EFD85}"/>
              </a:ext>
            </a:extLst>
          </p:cNvPr>
          <p:cNvSpPr>
            <a:spLocks noGrp="1"/>
          </p:cNvSpPr>
          <p:nvPr>
            <p:ph idx="1"/>
          </p:nvPr>
        </p:nvSpPr>
        <p:spPr>
          <a:xfrm>
            <a:off x="838200" y="4629233"/>
            <a:ext cx="10515595" cy="1493070"/>
          </a:xfrm>
        </p:spPr>
        <p:txBody>
          <a:bodyPr vert="horz" lIns="91440" tIns="45720" rIns="91440" bIns="45720" rtlCol="0" anchor="t">
            <a:noAutofit/>
          </a:bodyPr>
          <a:lstStyle/>
          <a:p>
            <a:pPr algn="ctr"/>
            <a:r>
              <a:rPr lang="en-GB" dirty="0">
                <a:ea typeface="Calibri"/>
                <a:cs typeface="Calibri"/>
              </a:rPr>
              <a:t>Around the booths and at the back are some pictures – have a brief walk round and pick a picture which </a:t>
            </a:r>
            <a:r>
              <a:rPr lang="en-GB" b="1" dirty="0">
                <a:ea typeface="Calibri"/>
                <a:cs typeface="Calibri"/>
              </a:rPr>
              <a:t>best represents </a:t>
            </a:r>
            <a:r>
              <a:rPr lang="en-GB" dirty="0">
                <a:ea typeface="Calibri"/>
                <a:cs typeface="Calibri"/>
              </a:rPr>
              <a:t>how you feel about your involvement in your learner’s studies</a:t>
            </a:r>
          </a:p>
          <a:p>
            <a:pPr algn="ctr"/>
            <a:r>
              <a:rPr lang="en-GB" dirty="0">
                <a:ea typeface="Calibri"/>
                <a:cs typeface="Calibri"/>
              </a:rPr>
              <a:t>Now on a </a:t>
            </a:r>
            <a:r>
              <a:rPr lang="en-GB" b="1" dirty="0">
                <a:highlight>
                  <a:srgbClr val="FFFF00"/>
                </a:highlight>
                <a:ea typeface="Calibri"/>
                <a:cs typeface="Calibri"/>
              </a:rPr>
              <a:t>yellow</a:t>
            </a:r>
            <a:r>
              <a:rPr lang="en-GB" dirty="0">
                <a:ea typeface="Calibri"/>
                <a:cs typeface="Calibri"/>
              </a:rPr>
              <a:t> post it write </a:t>
            </a:r>
            <a:r>
              <a:rPr lang="en-GB" b="1" dirty="0">
                <a:ea typeface="Calibri"/>
                <a:cs typeface="Calibri"/>
              </a:rPr>
              <a:t>WHY</a:t>
            </a:r>
            <a:r>
              <a:rPr lang="en-GB" dirty="0">
                <a:ea typeface="Calibri"/>
                <a:cs typeface="Calibri"/>
              </a:rPr>
              <a:t> you feel this way and stick it on the picture  </a:t>
            </a:r>
          </a:p>
          <a:p>
            <a:pPr algn="ctr"/>
            <a:endParaRPr lang="en-GB" sz="2400" b="1" dirty="0">
              <a:ea typeface="Calibri"/>
              <a:cs typeface="Calibri"/>
            </a:endParaRPr>
          </a:p>
        </p:txBody>
      </p:sp>
      <p:pic>
        <p:nvPicPr>
          <p:cNvPr id="4" name="Picture 3" descr="Cartoon Of ostrich sticking head in the sand - Intentional Insights">
            <a:extLst>
              <a:ext uri="{FF2B5EF4-FFF2-40B4-BE49-F238E27FC236}">
                <a16:creationId xmlns:a16="http://schemas.microsoft.com/office/drawing/2014/main" id="{81BF9632-8737-E393-EA6D-BB2531E38B49}"/>
              </a:ext>
            </a:extLst>
          </p:cNvPr>
          <p:cNvPicPr>
            <a:picLocks noChangeAspect="1"/>
          </p:cNvPicPr>
          <p:nvPr/>
        </p:nvPicPr>
        <p:blipFill>
          <a:blip r:embed="rId5"/>
          <a:stretch>
            <a:fillRect/>
          </a:stretch>
        </p:blipFill>
        <p:spPr>
          <a:xfrm>
            <a:off x="0" y="750744"/>
            <a:ext cx="2438399" cy="1895004"/>
          </a:xfrm>
          <a:prstGeom prst="rect">
            <a:avLst/>
          </a:prstGeom>
        </p:spPr>
      </p:pic>
      <p:pic>
        <p:nvPicPr>
          <p:cNvPr id="10" name="Picture 9" descr="Crossroads on the Journey | Sacred Journeys Spiritual Community">
            <a:extLst>
              <a:ext uri="{FF2B5EF4-FFF2-40B4-BE49-F238E27FC236}">
                <a16:creationId xmlns:a16="http://schemas.microsoft.com/office/drawing/2014/main" id="{A291F29C-CB13-33AC-9F25-F52519C3A75E}"/>
              </a:ext>
            </a:extLst>
          </p:cNvPr>
          <p:cNvPicPr>
            <a:picLocks noChangeAspect="1"/>
          </p:cNvPicPr>
          <p:nvPr/>
        </p:nvPicPr>
        <p:blipFill>
          <a:blip r:embed="rId6"/>
          <a:stretch>
            <a:fillRect/>
          </a:stretch>
        </p:blipFill>
        <p:spPr>
          <a:xfrm>
            <a:off x="4918363" y="796636"/>
            <a:ext cx="2341419" cy="1773383"/>
          </a:xfrm>
          <a:prstGeom prst="rect">
            <a:avLst/>
          </a:prstGeom>
        </p:spPr>
      </p:pic>
      <p:pic>
        <p:nvPicPr>
          <p:cNvPr id="11" name="Picture 10" descr="1,200+ Nagging Parent Stock Illustrations, Royalty-Free Vector Graphics &amp; Clip  Art - iStock">
            <a:extLst>
              <a:ext uri="{FF2B5EF4-FFF2-40B4-BE49-F238E27FC236}">
                <a16:creationId xmlns:a16="http://schemas.microsoft.com/office/drawing/2014/main" id="{E2356E11-7F15-EDF0-88A5-FB78D314E42B}"/>
              </a:ext>
            </a:extLst>
          </p:cNvPr>
          <p:cNvPicPr>
            <a:picLocks noChangeAspect="1"/>
          </p:cNvPicPr>
          <p:nvPr/>
        </p:nvPicPr>
        <p:blipFill>
          <a:blip r:embed="rId7"/>
          <a:stretch>
            <a:fillRect/>
          </a:stretch>
        </p:blipFill>
        <p:spPr>
          <a:xfrm>
            <a:off x="9715185" y="803562"/>
            <a:ext cx="2473666" cy="1787237"/>
          </a:xfrm>
          <a:prstGeom prst="rect">
            <a:avLst/>
          </a:prstGeom>
        </p:spPr>
      </p:pic>
    </p:spTree>
    <p:extLst>
      <p:ext uri="{BB962C8B-B14F-4D97-AF65-F5344CB8AC3E}">
        <p14:creationId xmlns:p14="http://schemas.microsoft.com/office/powerpoint/2010/main" val="4189252897"/>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4788" y="209209"/>
            <a:ext cx="8610600" cy="1293028"/>
          </a:xfrm>
        </p:spPr>
        <p:txBody>
          <a:bodyPr/>
          <a:lstStyle/>
          <a:p>
            <a:r>
              <a:rPr lang="en-GB"/>
              <a:t>Why are we doing this?</a:t>
            </a:r>
          </a:p>
        </p:txBody>
      </p:sp>
      <p:sp>
        <p:nvSpPr>
          <p:cNvPr id="3" name="Content Placeholder 2"/>
          <p:cNvSpPr>
            <a:spLocks noGrp="1"/>
          </p:cNvSpPr>
          <p:nvPr>
            <p:ph sz="half" idx="1"/>
          </p:nvPr>
        </p:nvSpPr>
        <p:spPr>
          <a:xfrm>
            <a:off x="685800" y="1502237"/>
            <a:ext cx="5334000" cy="5144223"/>
          </a:xfrm>
          <a:ln>
            <a:solidFill>
              <a:schemeClr val="accent5">
                <a:lumMod val="50000"/>
              </a:schemeClr>
            </a:solidFill>
          </a:ln>
        </p:spPr>
        <p:txBody>
          <a:bodyPr vert="horz" lIns="91440" tIns="45720" rIns="91440" bIns="45720" rtlCol="0" anchor="t">
            <a:normAutofit fontScale="62500" lnSpcReduction="20000"/>
          </a:bodyPr>
          <a:lstStyle/>
          <a:p>
            <a:pPr marL="0" indent="0">
              <a:buNone/>
            </a:pPr>
            <a:r>
              <a:rPr lang="en-GB" b="1" i="1"/>
              <a:t>'Learning-centred parental engagement: Freire reimagined' – Janet Goodall, 2017</a:t>
            </a:r>
          </a:p>
          <a:p>
            <a:pPr marL="0" indent="0">
              <a:buNone/>
            </a:pPr>
            <a:endParaRPr lang="en-GB" b="1" i="1"/>
          </a:p>
          <a:p>
            <a:pPr marL="457200" indent="-457200">
              <a:buFont typeface="+mj-lt"/>
              <a:buAutoNum type="arabicPeriod"/>
            </a:pPr>
            <a:r>
              <a:rPr lang="en-GB"/>
              <a:t>School staff and parents participate in supporting the learning of </a:t>
            </a:r>
            <a:r>
              <a:rPr lang="en-GB" b="1" u="sng"/>
              <a:t>th</a:t>
            </a:r>
            <a:r>
              <a:rPr lang="en-GB" b="1"/>
              <a:t>e child</a:t>
            </a:r>
            <a:r>
              <a:rPr lang="en-GB"/>
              <a:t> </a:t>
            </a:r>
            <a:endParaRPr lang="en-GB">
              <a:cs typeface="Calibri"/>
            </a:endParaRPr>
          </a:p>
          <a:p>
            <a:pPr marL="457200" indent="-457200">
              <a:buFont typeface="+mj-lt"/>
              <a:buAutoNum type="arabicPeriod"/>
            </a:pPr>
            <a:r>
              <a:rPr lang="en-GB"/>
              <a:t>School staff and parents value </a:t>
            </a:r>
            <a:r>
              <a:rPr lang="en-GB" b="1" u="sng"/>
              <a:t>the knowledge that each brings to the partnership. 	</a:t>
            </a:r>
            <a:endParaRPr lang="en-GB" b="1" u="sng">
              <a:cs typeface="Calibri" panose="020F0502020204030204"/>
            </a:endParaRPr>
          </a:p>
          <a:p>
            <a:pPr marL="457200" indent="-457200">
              <a:buFont typeface="+mj-lt"/>
              <a:buAutoNum type="arabicPeriod"/>
            </a:pPr>
            <a:r>
              <a:rPr lang="en-GB"/>
              <a:t>School staff and parents engage in dialogue around and with the learning </a:t>
            </a:r>
            <a:r>
              <a:rPr lang="en-GB" b="1" u="sng"/>
              <a:t>of the child </a:t>
            </a:r>
            <a:endParaRPr lang="en-GB" b="1" u="sng">
              <a:cs typeface="Calibri"/>
            </a:endParaRPr>
          </a:p>
          <a:p>
            <a:pPr marL="457200" indent="-457200">
              <a:buFont typeface="+mj-lt"/>
              <a:buAutoNum type="arabicPeriod"/>
            </a:pPr>
            <a:r>
              <a:rPr lang="en-GB"/>
              <a:t>School staff and parents act in </a:t>
            </a:r>
            <a:r>
              <a:rPr lang="en-GB" b="1"/>
              <a:t>partnership</a:t>
            </a:r>
            <a:r>
              <a:rPr lang="en-GB"/>
              <a:t> to support the learning of </a:t>
            </a:r>
            <a:r>
              <a:rPr lang="en-GB" b="1" u="sng"/>
              <a:t>the child </a:t>
            </a:r>
            <a:r>
              <a:rPr lang="en-GB"/>
              <a:t>and each other 	</a:t>
            </a:r>
            <a:endParaRPr lang="en-GB">
              <a:cs typeface="Calibri"/>
            </a:endParaRPr>
          </a:p>
          <a:p>
            <a:pPr marL="457200" indent="-457200">
              <a:buFont typeface="+mj-lt"/>
              <a:buAutoNum type="arabicPeriod"/>
            </a:pPr>
            <a:r>
              <a:rPr lang="en-GB"/>
              <a:t>School staff and parents respect the legitimate authority of each other’s roles and contributions to supporting learning 	</a:t>
            </a:r>
            <a:endParaRPr lang="en-GB">
              <a:cs typeface="Calibri"/>
            </a:endParaRPr>
          </a:p>
          <a:p>
            <a:pPr marL="0" indent="0">
              <a:buNone/>
            </a:pPr>
            <a:endParaRPr lang="en-GB"/>
          </a:p>
          <a:p>
            <a:pPr marL="0" indent="0">
              <a:buNone/>
            </a:pPr>
            <a:r>
              <a:rPr lang="en-GB"/>
              <a:t>This is a step away from the traditional teacher/ learner/ parent model</a:t>
            </a:r>
            <a:endParaRPr lang="en-GB">
              <a:cs typeface="Calibri"/>
            </a:endParaRPr>
          </a:p>
          <a:p>
            <a:endParaRPr lang="en-GB"/>
          </a:p>
        </p:txBody>
      </p:sp>
      <p:sp>
        <p:nvSpPr>
          <p:cNvPr id="5" name="Content Placeholder 4"/>
          <p:cNvSpPr>
            <a:spLocks noGrp="1"/>
          </p:cNvSpPr>
          <p:nvPr>
            <p:ph sz="half" idx="2"/>
          </p:nvPr>
        </p:nvSpPr>
        <p:spPr>
          <a:xfrm>
            <a:off x="6351388" y="1502238"/>
            <a:ext cx="5334000" cy="5144222"/>
          </a:xfrm>
          <a:ln>
            <a:solidFill>
              <a:schemeClr val="accent2">
                <a:lumMod val="60000"/>
                <a:lumOff val="40000"/>
              </a:schemeClr>
            </a:solidFill>
          </a:ln>
        </p:spPr>
        <p:txBody>
          <a:bodyPr>
            <a:normAutofit fontScale="62500" lnSpcReduction="20000"/>
          </a:bodyPr>
          <a:lstStyle/>
          <a:p>
            <a:pPr marL="0" indent="0">
              <a:buNone/>
            </a:pPr>
            <a:endParaRPr lang="en-GB" i="1"/>
          </a:p>
          <a:p>
            <a:pPr marL="0" indent="0" algn="just">
              <a:buNone/>
            </a:pPr>
            <a:r>
              <a:rPr lang="en-GB" i="1"/>
              <a:t>Parental and family engagement is a key factor in helping all children and young people achieve the highest standards whilst reducing </a:t>
            </a:r>
            <a:r>
              <a:rPr lang="en-GB" b="1" i="1"/>
              <a:t>inequity</a:t>
            </a:r>
            <a:r>
              <a:rPr lang="en-GB" i="1"/>
              <a:t> and closing the </a:t>
            </a:r>
            <a:r>
              <a:rPr lang="en-GB" b="1" i="1"/>
              <a:t>attainment gap</a:t>
            </a:r>
            <a:r>
              <a:rPr lang="en-GB" i="1"/>
              <a:t>. (2019 NIF</a:t>
            </a:r>
            <a:r>
              <a:rPr lang="en-GB"/>
              <a:t>)</a:t>
            </a:r>
          </a:p>
          <a:p>
            <a:endParaRPr lang="en-GB"/>
          </a:p>
        </p:txBody>
      </p:sp>
      <p:pic>
        <p:nvPicPr>
          <p:cNvPr id="4" name="Picture 3"/>
          <p:cNvPicPr>
            <a:picLocks noChangeAspect="1"/>
          </p:cNvPicPr>
          <p:nvPr/>
        </p:nvPicPr>
        <p:blipFill>
          <a:blip r:embed="rId3"/>
          <a:stretch>
            <a:fillRect/>
          </a:stretch>
        </p:blipFill>
        <p:spPr>
          <a:xfrm>
            <a:off x="7200900" y="3117911"/>
            <a:ext cx="3634977" cy="3294624"/>
          </a:xfrm>
          <a:prstGeom prst="rect">
            <a:avLst/>
          </a:prstGeom>
        </p:spPr>
      </p:pic>
    </p:spTree>
    <p:extLst>
      <p:ext uri="{BB962C8B-B14F-4D97-AF65-F5344CB8AC3E}">
        <p14:creationId xmlns:p14="http://schemas.microsoft.com/office/powerpoint/2010/main" val="4835032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circle(in)">
                                      <p:cBhvr>
                                        <p:cTn id="10" dur="2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2000"/>
                                        <p:tgtEl>
                                          <p:spTgt spid="3">
                                            <p:txEl>
                                              <p:pRg st="2" end="2"/>
                                            </p:txEl>
                                          </p:spTgt>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ircle(in)">
                                      <p:cBhvr>
                                        <p:cTn id="18" dur="2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ircle(in)">
                                      <p:cBhvr>
                                        <p:cTn id="23" dur="2000"/>
                                        <p:tgtEl>
                                          <p:spTgt spid="3">
                                            <p:txEl>
                                              <p:pRg st="4" end="4"/>
                                            </p:txEl>
                                          </p:spTgt>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ircle(in)">
                                      <p:cBhvr>
                                        <p:cTn id="26" dur="2000"/>
                                        <p:tgtEl>
                                          <p:spTgt spid="3">
                                            <p:txEl>
                                              <p:pRg st="5" end="5"/>
                                            </p:txEl>
                                          </p:spTgt>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circle(in)">
                                      <p:cBhvr>
                                        <p:cTn id="29" dur="2000"/>
                                        <p:tgtEl>
                                          <p:spTgt spid="3">
                                            <p:txEl>
                                              <p:pRg st="6" end="6"/>
                                            </p:txEl>
                                          </p:spTgt>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circle(in)">
                                      <p:cBhvr>
                                        <p:cTn id="32" dur="20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5">
                                            <p:bg/>
                                          </p:spTgt>
                                        </p:tgtEl>
                                        <p:attrNameLst>
                                          <p:attrName>style.visibility</p:attrName>
                                        </p:attrNameLst>
                                      </p:cBhvr>
                                      <p:to>
                                        <p:strVal val="visible"/>
                                      </p:to>
                                    </p:set>
                                    <p:animEffect transition="in" filter="circle(in)">
                                      <p:cBhvr>
                                        <p:cTn id="37" dur="2000"/>
                                        <p:tgtEl>
                                          <p:spTgt spid="5">
                                            <p:bg/>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5">
                                            <p:txEl>
                                              <p:pRg st="1" end="1"/>
                                            </p:txEl>
                                          </p:spTgt>
                                        </p:tgtEl>
                                        <p:attrNameLst>
                                          <p:attrName>style.visibility</p:attrName>
                                        </p:attrNameLst>
                                      </p:cBhvr>
                                      <p:to>
                                        <p:strVal val="visible"/>
                                      </p:to>
                                    </p:set>
                                    <p:animEffect transition="in" filter="circle(in)">
                                      <p:cBhvr>
                                        <p:cTn id="42" dur="2000"/>
                                        <p:tgtEl>
                                          <p:spTgt spid="5">
                                            <p:txEl>
                                              <p:pRg st="1" end="1"/>
                                            </p:txEl>
                                          </p:spTgt>
                                        </p:tgtEl>
                                      </p:cBhvr>
                                    </p:animEffect>
                                  </p:childTnLst>
                                </p:cTn>
                              </p:par>
                              <p:par>
                                <p:cTn id="43" presetID="6" presetClass="entr" presetSubtype="16"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circle(in)">
                                      <p:cBhvr>
                                        <p:cTn id="4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5"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D83775-1A98-C74A-392A-81E4ED64371F}"/>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a:t>'Studenting'</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F83AF240-D5A5-7800-443F-B7670D6A2B13}"/>
              </a:ext>
            </a:extLst>
          </p:cNvPr>
          <p:cNvSpPr>
            <a:spLocks noGrp="1"/>
          </p:cNvSpPr>
          <p:nvPr>
            <p:ph sz="half" idx="2"/>
          </p:nvPr>
        </p:nvSpPr>
        <p:spPr>
          <a:xfrm>
            <a:off x="572493" y="2071316"/>
            <a:ext cx="6713552" cy="4119172"/>
          </a:xfrm>
        </p:spPr>
        <p:txBody>
          <a:bodyPr vert="horz" lIns="91440" tIns="45720" rIns="91440" bIns="45720" rtlCol="0" anchor="t">
            <a:normAutofit/>
          </a:bodyPr>
          <a:lstStyle/>
          <a:p>
            <a:r>
              <a:rPr lang="en-US" sz="2200" dirty="0"/>
              <a:t>There is a 'distance' between teaching and </a:t>
            </a:r>
            <a:r>
              <a:rPr lang="en-US" sz="2200" i="1" dirty="0"/>
              <a:t>learning</a:t>
            </a:r>
          </a:p>
          <a:p>
            <a:r>
              <a:rPr lang="en-US" sz="2200" dirty="0"/>
              <a:t>For effective learning Students are instructed on their role- they are the </a:t>
            </a:r>
            <a:r>
              <a:rPr lang="en-US" sz="2200" i="1" dirty="0"/>
              <a:t>'primary source of knowledge and skill'</a:t>
            </a:r>
          </a:p>
          <a:p>
            <a:r>
              <a:rPr lang="en-US" sz="2200" dirty="0"/>
              <a:t>Teachers provide the opportunities and conditions to bring this about but it is a partnership </a:t>
            </a:r>
            <a:r>
              <a:rPr lang="en-US" sz="2200" b="1" dirty="0"/>
              <a:t>with</a:t>
            </a:r>
            <a:r>
              <a:rPr lang="en-US" sz="2200" dirty="0"/>
              <a:t> learners- they </a:t>
            </a:r>
            <a:r>
              <a:rPr lang="en-US" sz="2200" b="1" dirty="0">
                <a:highlight>
                  <a:srgbClr val="FFFF00"/>
                </a:highlight>
              </a:rPr>
              <a:t>must take on a responsibility share of their success and failures</a:t>
            </a:r>
          </a:p>
        </p:txBody>
      </p:sp>
      <p:pic>
        <p:nvPicPr>
          <p:cNvPr id="5" name="Content Placeholder 4" descr="Landing Designs 2 X LEARNER DRIVER L PLATE STICKERS LEGAL CAR DECAL FOR  WINDOW OR BUMPER : Amazon.co.uk: Automotive">
            <a:extLst>
              <a:ext uri="{FF2B5EF4-FFF2-40B4-BE49-F238E27FC236}">
                <a16:creationId xmlns:a16="http://schemas.microsoft.com/office/drawing/2014/main" id="{B13FDF06-E833-AE6D-4516-71342053927C}"/>
              </a:ext>
            </a:extLst>
          </p:cNvPr>
          <p:cNvPicPr>
            <a:picLocks noGrp="1" noChangeAspect="1"/>
          </p:cNvPicPr>
          <p:nvPr>
            <p:ph sz="half" idx="1"/>
          </p:nvPr>
        </p:nvPicPr>
        <p:blipFill>
          <a:blip r:embed="rId2"/>
          <a:srcRect r="817" b="-3"/>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11598236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739128" y="638089"/>
            <a:ext cx="4818888" cy="1476801"/>
          </a:xfrm>
        </p:spPr>
        <p:txBody>
          <a:bodyPr anchor="b">
            <a:normAutofit/>
          </a:bodyPr>
          <a:lstStyle/>
          <a:p>
            <a:r>
              <a:rPr lang="en-GB" sz="5000"/>
              <a:t>Why are we doing this </a:t>
            </a:r>
            <a:r>
              <a:rPr lang="en-GB" sz="5000" b="1" u="sng"/>
              <a:t>NOW</a:t>
            </a:r>
            <a:r>
              <a:rPr lang="en-GB" sz="5000"/>
              <a:t>?</a:t>
            </a:r>
          </a:p>
        </p:txBody>
      </p:sp>
      <p:sp>
        <p:nvSpPr>
          <p:cNvPr id="11"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739128" y="2664886"/>
            <a:ext cx="4818888" cy="3550789"/>
          </a:xfrm>
        </p:spPr>
        <p:txBody>
          <a:bodyPr anchor="t">
            <a:normAutofit/>
          </a:bodyPr>
          <a:lstStyle/>
          <a:p>
            <a:r>
              <a:rPr lang="en-GB" sz="2200" b="1" dirty="0"/>
              <a:t>Winter Assessments start 23</a:t>
            </a:r>
            <a:r>
              <a:rPr lang="en-GB" sz="2200" b="1" baseline="30000" dirty="0"/>
              <a:t>rd</a:t>
            </a:r>
            <a:r>
              <a:rPr lang="en-GB" sz="2200" b="1" dirty="0"/>
              <a:t> Nov</a:t>
            </a:r>
          </a:p>
          <a:p>
            <a:r>
              <a:rPr lang="en-GB" sz="2200" b="1" dirty="0"/>
              <a:t>Final Exams  26</a:t>
            </a:r>
            <a:r>
              <a:rPr lang="en-GB" sz="2200" b="1" baseline="30000" dirty="0"/>
              <a:t>th</a:t>
            </a:r>
            <a:r>
              <a:rPr lang="en-GB" sz="2200" b="1" dirty="0"/>
              <a:t> April</a:t>
            </a:r>
            <a:endParaRPr lang="en-GB" sz="2200" b="1" dirty="0">
              <a:cs typeface="Calibri"/>
            </a:endParaRPr>
          </a:p>
          <a:p>
            <a:r>
              <a:rPr lang="en-GB" sz="2200" b="1" dirty="0"/>
              <a:t>Results</a:t>
            </a:r>
            <a:r>
              <a:rPr lang="en-GB" sz="2200" dirty="0"/>
              <a:t> </a:t>
            </a:r>
            <a:endParaRPr lang="en-GB" sz="2200" dirty="0">
              <a:cs typeface="Calibri"/>
            </a:endParaRPr>
          </a:p>
          <a:p>
            <a:pPr lvl="1"/>
            <a:r>
              <a:rPr lang="en-GB" sz="2200" dirty="0"/>
              <a:t>New revision techniques/ approaches can be beneficial</a:t>
            </a:r>
            <a:endParaRPr lang="en-GB" sz="2200" dirty="0">
              <a:cs typeface="Calibri"/>
            </a:endParaRPr>
          </a:p>
          <a:p>
            <a:pPr lvl="1"/>
            <a:r>
              <a:rPr lang="en-GB" sz="2200" dirty="0"/>
              <a:t>Sustainable improvement </a:t>
            </a:r>
            <a:endParaRPr lang="en-GB" sz="2200" dirty="0">
              <a:cs typeface="Calibri"/>
            </a:endParaRPr>
          </a:p>
          <a:p>
            <a:pPr marL="457200" lvl="1" indent="0">
              <a:buNone/>
            </a:pPr>
            <a:endParaRPr lang="en-GB" sz="2200" dirty="0"/>
          </a:p>
        </p:txBody>
      </p:sp>
      <p:pic>
        <p:nvPicPr>
          <p:cNvPr id="10" name="Picture 9">
            <a:extLst>
              <a:ext uri="{FF2B5EF4-FFF2-40B4-BE49-F238E27FC236}">
                <a16:creationId xmlns:a16="http://schemas.microsoft.com/office/drawing/2014/main" id="{E903CFE9-DCD7-F931-753A-281C8ABD6FF9}"/>
              </a:ext>
            </a:extLst>
          </p:cNvPr>
          <p:cNvPicPr>
            <a:picLocks noChangeAspect="1"/>
          </p:cNvPicPr>
          <p:nvPr/>
        </p:nvPicPr>
        <p:blipFill>
          <a:blip r:embed="rId3"/>
          <a:stretch>
            <a:fillRect/>
          </a:stretch>
        </p:blipFill>
        <p:spPr>
          <a:xfrm>
            <a:off x="633984" y="1376489"/>
            <a:ext cx="5314513" cy="4078889"/>
          </a:xfrm>
          <a:prstGeom prst="rect">
            <a:avLst/>
          </a:prstGeom>
        </p:spPr>
      </p:pic>
      <p:pic>
        <p:nvPicPr>
          <p:cNvPr id="13" name="Picture 12">
            <a:extLst>
              <a:ext uri="{FF2B5EF4-FFF2-40B4-BE49-F238E27FC236}">
                <a16:creationId xmlns:a16="http://schemas.microsoft.com/office/drawing/2014/main" id="{89C680C3-8180-3258-8587-F1C9A637704E}"/>
              </a:ext>
            </a:extLst>
          </p:cNvPr>
          <p:cNvPicPr>
            <a:picLocks noChangeAspect="1"/>
          </p:cNvPicPr>
          <p:nvPr/>
        </p:nvPicPr>
        <p:blipFill>
          <a:blip r:embed="rId4"/>
          <a:stretch>
            <a:fillRect/>
          </a:stretch>
        </p:blipFill>
        <p:spPr>
          <a:xfrm>
            <a:off x="938023" y="1158508"/>
            <a:ext cx="4514850" cy="4514850"/>
          </a:xfrm>
          <a:prstGeom prst="rect">
            <a:avLst/>
          </a:prstGeom>
        </p:spPr>
      </p:pic>
    </p:spTree>
    <p:extLst>
      <p:ext uri="{BB962C8B-B14F-4D97-AF65-F5344CB8AC3E}">
        <p14:creationId xmlns:p14="http://schemas.microsoft.com/office/powerpoint/2010/main" val="14179392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5">
            <a:extLst>
              <a:ext uri="{FF2B5EF4-FFF2-40B4-BE49-F238E27FC236}">
                <a16:creationId xmlns:a16="http://schemas.microsoft.com/office/drawing/2014/main" id="{ADA216DF-C268-4A25-A2DC-51E15F550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862A4F-3DEA-49D0-8D34-5B5D1F1FEEA7}"/>
              </a:ext>
            </a:extLst>
          </p:cNvPr>
          <p:cNvSpPr>
            <a:spLocks noGrp="1"/>
          </p:cNvSpPr>
          <p:nvPr>
            <p:ph type="title"/>
          </p:nvPr>
        </p:nvSpPr>
        <p:spPr>
          <a:xfrm>
            <a:off x="638881" y="4474080"/>
            <a:ext cx="10909640" cy="1065836"/>
          </a:xfrm>
        </p:spPr>
        <p:txBody>
          <a:bodyPr vert="horz" lIns="91440" tIns="45720" rIns="91440" bIns="45720" rtlCol="0" anchor="ctr">
            <a:normAutofit/>
          </a:bodyPr>
          <a:lstStyle/>
          <a:p>
            <a:pPr algn="ctr"/>
            <a:r>
              <a:rPr lang="en-US" sz="6600"/>
              <a:t>Why Revise?</a:t>
            </a:r>
          </a:p>
        </p:txBody>
      </p:sp>
      <p:pic>
        <p:nvPicPr>
          <p:cNvPr id="11" name="Picture 10" descr="Diagram, text&#10;&#10;Description automatically generated">
            <a:extLst>
              <a:ext uri="{FF2B5EF4-FFF2-40B4-BE49-F238E27FC236}">
                <a16:creationId xmlns:a16="http://schemas.microsoft.com/office/drawing/2014/main" id="{DA6CE2C4-24D9-49B1-BFDA-1F9F203F3D3B}"/>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01752" y="695607"/>
            <a:ext cx="3758184" cy="3025338"/>
          </a:xfrm>
          <a:prstGeom prst="rect">
            <a:avLst/>
          </a:prstGeom>
        </p:spPr>
      </p:pic>
      <p:pic>
        <p:nvPicPr>
          <p:cNvPr id="5" name="Content Placeholder 4" descr="Notebook and pencil on desk">
            <a:extLst>
              <a:ext uri="{FF2B5EF4-FFF2-40B4-BE49-F238E27FC236}">
                <a16:creationId xmlns:a16="http://schemas.microsoft.com/office/drawing/2014/main" id="{4115D92C-DFDA-4273-9E55-02FFCD2C2A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24528" y="953982"/>
            <a:ext cx="3758184" cy="2508588"/>
          </a:xfrm>
          <a:prstGeom prst="rect">
            <a:avLst/>
          </a:prstGeom>
        </p:spPr>
      </p:pic>
      <p:pic>
        <p:nvPicPr>
          <p:cNvPr id="7" name="Content Placeholder 6" descr="A picture containing text, sky, outdoor, sign&#10;&#10;Description automatically generated">
            <a:extLst>
              <a:ext uri="{FF2B5EF4-FFF2-40B4-BE49-F238E27FC236}">
                <a16:creationId xmlns:a16="http://schemas.microsoft.com/office/drawing/2014/main" id="{09A574FA-B3B9-4A6D-AF02-9BCF7A530C37}"/>
              </a:ext>
            </a:extLst>
          </p:cNvPr>
          <p:cNvPicPr>
            <a:picLocks noGrp="1" noChangeAspect="1"/>
          </p:cNvPicPr>
          <p:nvPr>
            <p:ph idx="1"/>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147304" y="958680"/>
            <a:ext cx="3758184" cy="2499192"/>
          </a:xfrm>
          <a:prstGeom prst="rect">
            <a:avLst/>
          </a:prstGeom>
        </p:spPr>
      </p:pic>
      <p:sp>
        <p:nvSpPr>
          <p:cNvPr id="31" name="sketch line">
            <a:extLst>
              <a:ext uri="{FF2B5EF4-FFF2-40B4-BE49-F238E27FC236}">
                <a16:creationId xmlns:a16="http://schemas.microsoft.com/office/drawing/2014/main" id="{DE127D07-37F2-4FE3-9F47-F0CD6740D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563476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401878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5">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39520"/>
            <a:ext cx="3429000" cy="1719072"/>
          </a:xfrm>
        </p:spPr>
        <p:txBody>
          <a:bodyPr vert="horz" lIns="91440" tIns="45720" rIns="91440" bIns="45720" rtlCol="0" anchor="b">
            <a:normAutofit/>
          </a:bodyPr>
          <a:lstStyle/>
          <a:p>
            <a:r>
              <a:rPr lang="en-US" sz="5400" kern="1200">
                <a:solidFill>
                  <a:schemeClr val="tx1"/>
                </a:solidFill>
                <a:latin typeface="+mj-lt"/>
                <a:ea typeface="+mj-ea"/>
                <a:cs typeface="+mj-cs"/>
              </a:rPr>
              <a:t>Why revise?</a:t>
            </a:r>
          </a:p>
        </p:txBody>
      </p:sp>
      <p:sp>
        <p:nvSpPr>
          <p:cNvPr id="3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0058" y="2902940"/>
            <a:ext cx="3945963" cy="3410712"/>
          </a:xfrm>
          <a:prstGeom prst="rect">
            <a:avLst/>
          </a:prstGeom>
        </p:spPr>
        <p:txBody>
          <a:bodyPr vert="horz" lIns="91440" tIns="45720" rIns="91440" bIns="45720" rtlCol="0" anchor="t">
            <a:normAutofit lnSpcReduction="10000"/>
          </a:bodyPr>
          <a:lstStyle/>
          <a:p>
            <a:pPr defTabSz="914400">
              <a:lnSpc>
                <a:spcPct val="90000"/>
              </a:lnSpc>
              <a:spcAft>
                <a:spcPts val="600"/>
              </a:spcAft>
            </a:pPr>
            <a:r>
              <a:rPr lang="en-US" sz="1700" b="1" u="sng" err="1"/>
              <a:t>Ebbinghaus</a:t>
            </a:r>
            <a:r>
              <a:rPr lang="en-US" sz="1700" b="1" u="sng"/>
              <a:t> forgetting curve</a:t>
            </a:r>
          </a:p>
          <a:p>
            <a:pPr defTabSz="914400">
              <a:lnSpc>
                <a:spcPct val="90000"/>
              </a:lnSpc>
              <a:spcAft>
                <a:spcPts val="600"/>
              </a:spcAft>
            </a:pPr>
            <a:endParaRPr lang="en-US" sz="1700"/>
          </a:p>
          <a:p>
            <a:pPr defTabSz="914400">
              <a:lnSpc>
                <a:spcPct val="90000"/>
              </a:lnSpc>
              <a:spcAft>
                <a:spcPts val="600"/>
              </a:spcAft>
            </a:pPr>
            <a:r>
              <a:rPr lang="en-US" sz="1700"/>
              <a:t>We start losing the memory of learned knowledge over time, in a matter of days or weeks, unless the learned knowledge is consciously reviewed time and again.</a:t>
            </a:r>
          </a:p>
          <a:p>
            <a:pPr defTabSz="914400">
              <a:lnSpc>
                <a:spcPct val="90000"/>
              </a:lnSpc>
              <a:spcAft>
                <a:spcPts val="600"/>
              </a:spcAft>
            </a:pPr>
            <a:r>
              <a:rPr lang="en-US" sz="1700"/>
              <a:t>You cannot expect to just ‘remember’ stuff lesson to lesson or across the year.  You have to engage your brain in </a:t>
            </a:r>
            <a:r>
              <a:rPr lang="en-US" sz="1700" b="1"/>
              <a:t>RETRIEVING</a:t>
            </a:r>
            <a:r>
              <a:rPr lang="en-US" sz="1700"/>
              <a:t> of </a:t>
            </a:r>
            <a:r>
              <a:rPr lang="en-US" sz="1700" b="1"/>
              <a:t>REVISING</a:t>
            </a:r>
            <a:r>
              <a:rPr lang="en-US" sz="1700"/>
              <a:t> information to help it stick</a:t>
            </a:r>
          </a:p>
          <a:p>
            <a:pPr defTabSz="914400">
              <a:lnSpc>
                <a:spcPct val="90000"/>
              </a:lnSpc>
              <a:spcAft>
                <a:spcPts val="600"/>
              </a:spcAft>
            </a:pPr>
            <a:endParaRPr lang="en-US" sz="1700"/>
          </a:p>
          <a:p>
            <a:pPr defTabSz="914400">
              <a:lnSpc>
                <a:spcPct val="90000"/>
              </a:lnSpc>
              <a:spcAft>
                <a:spcPts val="600"/>
              </a:spcAft>
            </a:pPr>
            <a:r>
              <a:rPr lang="en-US" sz="1700"/>
              <a:t>Doing this in manageable intervals is proven to work</a:t>
            </a:r>
          </a:p>
          <a:p>
            <a:pPr indent="-228600" defTabSz="914400">
              <a:lnSpc>
                <a:spcPct val="90000"/>
              </a:lnSpc>
              <a:spcAft>
                <a:spcPts val="600"/>
              </a:spcAft>
              <a:buFont typeface="Arial" panose="020B0604020202020204" pitchFamily="34" charset="0"/>
              <a:buChar char="•"/>
            </a:pPr>
            <a:endParaRPr lang="en-US" sz="1700"/>
          </a:p>
        </p:txBody>
      </p:sp>
      <p:pic>
        <p:nvPicPr>
          <p:cNvPr id="4" name="Content Placeholder 3"/>
          <p:cNvPicPr>
            <a:picLocks noGrp="1" noChangeAspect="1"/>
          </p:cNvPicPr>
          <p:nvPr>
            <p:ph idx="1"/>
          </p:nvPr>
        </p:nvPicPr>
        <p:blipFill>
          <a:blip r:embed="rId3"/>
          <a:stretch>
            <a:fillRect/>
          </a:stretch>
        </p:blipFill>
        <p:spPr>
          <a:xfrm>
            <a:off x="4253552" y="782064"/>
            <a:ext cx="7935337" cy="5014283"/>
          </a:xfrm>
          <a:prstGeom prst="rect">
            <a:avLst/>
          </a:prstGeom>
        </p:spPr>
      </p:pic>
      <p:sp>
        <p:nvSpPr>
          <p:cNvPr id="5" name="AutoShape 2" descr="The Forgetting Curve - Learning Skills From Mindtools.co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74205543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057" y="201839"/>
            <a:ext cx="11808278" cy="1325563"/>
          </a:xfrm>
        </p:spPr>
        <p:txBody>
          <a:bodyPr>
            <a:normAutofit/>
          </a:bodyPr>
          <a:lstStyle/>
          <a:p>
            <a:r>
              <a:rPr lang="en-GB" sz="3600"/>
              <a:t>Education Endowment Foundation- Self Regulated Learning</a:t>
            </a:r>
            <a:endParaRPr lang="en-GB" sz="3600">
              <a:ea typeface="Calibri Light"/>
              <a:cs typeface="Calibri Light"/>
            </a:endParaRPr>
          </a:p>
        </p:txBody>
      </p:sp>
      <p:pic>
        <p:nvPicPr>
          <p:cNvPr id="4" name="Content Placeholder 3">
            <a:extLst>
              <a:ext uri="{FF2B5EF4-FFF2-40B4-BE49-F238E27FC236}">
                <a16:creationId xmlns:a16="http://schemas.microsoft.com/office/drawing/2014/main" id="{79326BA0-77E2-62FA-A718-5A63081A233C}"/>
              </a:ext>
            </a:extLst>
          </p:cNvPr>
          <p:cNvPicPr>
            <a:picLocks noGrp="1" noChangeAspect="1"/>
          </p:cNvPicPr>
          <p:nvPr>
            <p:ph idx="1"/>
          </p:nvPr>
        </p:nvPicPr>
        <p:blipFill>
          <a:blip r:embed="rId2"/>
          <a:stretch>
            <a:fillRect/>
          </a:stretch>
        </p:blipFill>
        <p:spPr>
          <a:xfrm>
            <a:off x="187133" y="1373563"/>
            <a:ext cx="10515600" cy="3277122"/>
          </a:xfrm>
        </p:spPr>
      </p:pic>
      <p:pic>
        <p:nvPicPr>
          <p:cNvPr id="5" name="Picture 4" descr="A screenshot of a blue screen&#10;&#10;Description automatically generated">
            <a:extLst>
              <a:ext uri="{FF2B5EF4-FFF2-40B4-BE49-F238E27FC236}">
                <a16:creationId xmlns:a16="http://schemas.microsoft.com/office/drawing/2014/main" id="{57E28832-EAB7-A4BD-F45D-CF696182B7DB}"/>
              </a:ext>
            </a:extLst>
          </p:cNvPr>
          <p:cNvPicPr>
            <a:picLocks noChangeAspect="1"/>
          </p:cNvPicPr>
          <p:nvPr/>
        </p:nvPicPr>
        <p:blipFill>
          <a:blip r:embed="rId3"/>
          <a:stretch>
            <a:fillRect/>
          </a:stretch>
        </p:blipFill>
        <p:spPr>
          <a:xfrm>
            <a:off x="8673308" y="1379084"/>
            <a:ext cx="3295650" cy="5324475"/>
          </a:xfrm>
          <a:prstGeom prst="rect">
            <a:avLst/>
          </a:prstGeom>
        </p:spPr>
      </p:pic>
      <p:sp>
        <p:nvSpPr>
          <p:cNvPr id="6" name="TextBox 5">
            <a:extLst>
              <a:ext uri="{FF2B5EF4-FFF2-40B4-BE49-F238E27FC236}">
                <a16:creationId xmlns:a16="http://schemas.microsoft.com/office/drawing/2014/main" id="{2CF2A78C-9F27-135C-F1F7-E92C6C0105E5}"/>
              </a:ext>
            </a:extLst>
          </p:cNvPr>
          <p:cNvSpPr txBox="1"/>
          <p:nvPr/>
        </p:nvSpPr>
        <p:spPr>
          <a:xfrm>
            <a:off x="187954" y="1522316"/>
            <a:ext cx="8526917" cy="3970318"/>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mn-lt"/>
                <a:cs typeface="+mn-lt"/>
              </a:rPr>
              <a:t>Research </a:t>
            </a:r>
            <a:r>
              <a:rPr lang="en-US" sz="2800" err="1">
                <a:ea typeface="+mn-lt"/>
                <a:cs typeface="+mn-lt"/>
              </a:rPr>
              <a:t>emphasises</a:t>
            </a:r>
            <a:r>
              <a:rPr lang="en-US" sz="2800">
                <a:ea typeface="+mn-lt"/>
                <a:cs typeface="+mn-lt"/>
              </a:rPr>
              <a:t> the need for guided practice, in which the teacher provides support, prompts, and scaffolding, particularly during the initial stages of practice. The pupil can assume more and more </a:t>
            </a:r>
            <a:r>
              <a:rPr lang="en-US" sz="2800" b="1">
                <a:ea typeface="+mn-lt"/>
                <a:cs typeface="+mn-lt"/>
              </a:rPr>
              <a:t>responsibility</a:t>
            </a:r>
            <a:r>
              <a:rPr lang="en-US" sz="2800">
                <a:ea typeface="+mn-lt"/>
                <a:cs typeface="+mn-lt"/>
              </a:rPr>
              <a:t> as they become more proficient. </a:t>
            </a:r>
          </a:p>
          <a:p>
            <a:endParaRPr lang="en-US" sz="2800">
              <a:ea typeface="+mn-lt"/>
              <a:cs typeface="+mn-lt"/>
            </a:endParaRPr>
          </a:p>
          <a:p>
            <a:r>
              <a:rPr lang="en-US" sz="2800">
                <a:ea typeface="+mn-lt"/>
                <a:cs typeface="+mn-lt"/>
              </a:rPr>
              <a:t>To revise effectively, pupils need revision approaches clearly </a:t>
            </a:r>
            <a:r>
              <a:rPr lang="en-US" sz="2800" b="1">
                <a:ea typeface="+mn-lt"/>
                <a:cs typeface="+mn-lt"/>
              </a:rPr>
              <a:t>modelled</a:t>
            </a:r>
            <a:r>
              <a:rPr lang="en-US" sz="2800">
                <a:ea typeface="+mn-lt"/>
                <a:cs typeface="+mn-lt"/>
              </a:rPr>
              <a:t> for them before they gain </a:t>
            </a:r>
            <a:r>
              <a:rPr lang="en-US" sz="2800" b="1">
                <a:ea typeface="+mn-lt"/>
                <a:cs typeface="+mn-lt"/>
              </a:rPr>
              <a:t>independent</a:t>
            </a:r>
            <a:r>
              <a:rPr lang="en-US" sz="2800">
                <a:ea typeface="+mn-lt"/>
                <a:cs typeface="+mn-lt"/>
              </a:rPr>
              <a:t> </a:t>
            </a:r>
            <a:r>
              <a:rPr lang="en-US" sz="2800" b="1">
                <a:ea typeface="+mn-lt"/>
                <a:cs typeface="+mn-lt"/>
              </a:rPr>
              <a:t>expertise</a:t>
            </a:r>
            <a:r>
              <a:rPr lang="en-US" sz="2800">
                <a:ea typeface="+mn-lt"/>
                <a:cs typeface="+mn-lt"/>
              </a:rPr>
              <a:t>. </a:t>
            </a:r>
            <a:endParaRPr lang="en-US" sz="2800">
              <a:ea typeface="Calibri"/>
              <a:cs typeface="Calibri"/>
            </a:endParaRPr>
          </a:p>
        </p:txBody>
      </p:sp>
    </p:spTree>
    <p:extLst>
      <p:ext uri="{BB962C8B-B14F-4D97-AF65-F5344CB8AC3E}">
        <p14:creationId xmlns:p14="http://schemas.microsoft.com/office/powerpoint/2010/main" val="40623967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85C1-2E52-0963-294D-CA31DDAD9108}"/>
              </a:ext>
            </a:extLst>
          </p:cNvPr>
          <p:cNvSpPr>
            <a:spLocks noGrp="1"/>
          </p:cNvSpPr>
          <p:nvPr>
            <p:ph type="title"/>
          </p:nvPr>
        </p:nvSpPr>
        <p:spPr/>
        <p:txBody>
          <a:bodyPr/>
          <a:lstStyle/>
          <a:p>
            <a:endParaRPr lang="en-US"/>
          </a:p>
        </p:txBody>
      </p:sp>
      <p:pic>
        <p:nvPicPr>
          <p:cNvPr id="4" name="Content Placeholder 3" descr="A screenshot of a computer&#10;&#10;Description automatically generated">
            <a:extLst>
              <a:ext uri="{FF2B5EF4-FFF2-40B4-BE49-F238E27FC236}">
                <a16:creationId xmlns:a16="http://schemas.microsoft.com/office/drawing/2014/main" id="{15141F1B-54B3-5E83-B99B-D5ABB1CB1C74}"/>
              </a:ext>
            </a:extLst>
          </p:cNvPr>
          <p:cNvPicPr>
            <a:picLocks noGrp="1" noChangeAspect="1"/>
          </p:cNvPicPr>
          <p:nvPr>
            <p:ph idx="1"/>
          </p:nvPr>
        </p:nvPicPr>
        <p:blipFill>
          <a:blip r:embed="rId2"/>
          <a:stretch>
            <a:fillRect/>
          </a:stretch>
        </p:blipFill>
        <p:spPr>
          <a:xfrm>
            <a:off x="1956485" y="0"/>
            <a:ext cx="8503662" cy="6895643"/>
          </a:xfrm>
        </p:spPr>
      </p:pic>
      <p:pic>
        <p:nvPicPr>
          <p:cNvPr id="5" name="Picture 4">
            <a:extLst>
              <a:ext uri="{FF2B5EF4-FFF2-40B4-BE49-F238E27FC236}">
                <a16:creationId xmlns:a16="http://schemas.microsoft.com/office/drawing/2014/main" id="{10FE6DC2-4CEB-8E36-2D6C-9ACF068BCE09}"/>
              </a:ext>
            </a:extLst>
          </p:cNvPr>
          <p:cNvPicPr>
            <a:picLocks noChangeAspect="1"/>
          </p:cNvPicPr>
          <p:nvPr/>
        </p:nvPicPr>
        <p:blipFill>
          <a:blip r:embed="rId3"/>
          <a:srcRect b="43809"/>
          <a:stretch>
            <a:fillRect/>
          </a:stretch>
        </p:blipFill>
        <p:spPr>
          <a:xfrm>
            <a:off x="196744" y="365125"/>
            <a:ext cx="11995256" cy="5464629"/>
          </a:xfrm>
          <a:prstGeom prst="rect">
            <a:avLst/>
          </a:prstGeom>
        </p:spPr>
      </p:pic>
    </p:spTree>
    <p:extLst>
      <p:ext uri="{BB962C8B-B14F-4D97-AF65-F5344CB8AC3E}">
        <p14:creationId xmlns:p14="http://schemas.microsoft.com/office/powerpoint/2010/main" val="654814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3E72FA3-BD00-444A-AD9B-E6C3D069CD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552355"/>
            <a:ext cx="10515600" cy="3346250"/>
          </a:xfrm>
        </p:spPr>
        <p:txBody>
          <a:bodyPr vert="horz" lIns="91440" tIns="45720" rIns="91440" bIns="45720" rtlCol="0" anchor="ctr">
            <a:normAutofit/>
          </a:bodyPr>
          <a:lstStyle/>
          <a:p>
            <a:pPr algn="ctr"/>
            <a:r>
              <a:rPr lang="en-US" sz="5200" kern="1200">
                <a:solidFill>
                  <a:schemeClr val="tx1"/>
                </a:solidFill>
                <a:latin typeface="+mj-lt"/>
                <a:ea typeface="+mj-ea"/>
                <a:cs typeface="+mj-cs"/>
              </a:rPr>
              <a:t>Creating the right atmosphere</a:t>
            </a:r>
          </a:p>
        </p:txBody>
      </p:sp>
      <p:pic>
        <p:nvPicPr>
          <p:cNvPr id="4" name="Content Placeholder 3"/>
          <p:cNvPicPr>
            <a:picLocks noGrp="1" noChangeAspect="1"/>
          </p:cNvPicPr>
          <p:nvPr>
            <p:ph idx="1"/>
          </p:nvPr>
        </p:nvPicPr>
        <p:blipFill>
          <a:blip r:embed="rId3">
            <a:duotone>
              <a:prstClr val="black"/>
              <a:schemeClr val="accent3">
                <a:tint val="45000"/>
                <a:satMod val="400000"/>
              </a:schemeClr>
            </a:duotone>
          </a:blip>
          <a:stretch>
            <a:fillRect/>
          </a:stretch>
        </p:blipFill>
        <p:spPr>
          <a:xfrm>
            <a:off x="203145" y="4060065"/>
            <a:ext cx="2230486" cy="2230486"/>
          </a:xfrm>
          <a:prstGeom prst="rect">
            <a:avLst/>
          </a:prstGeom>
        </p:spPr>
      </p:pic>
      <p:pic>
        <p:nvPicPr>
          <p:cNvPr id="6" name="Picture 5"/>
          <p:cNvPicPr>
            <a:picLocks noChangeAspect="1"/>
          </p:cNvPicPr>
          <p:nvPr/>
        </p:nvPicPr>
        <p:blipFill>
          <a:blip r:embed="rId4">
            <a:duotone>
              <a:prstClr val="black"/>
              <a:schemeClr val="accent1">
                <a:tint val="45000"/>
                <a:satMod val="400000"/>
              </a:schemeClr>
            </a:duotone>
          </a:blip>
          <a:stretch>
            <a:fillRect/>
          </a:stretch>
        </p:blipFill>
        <p:spPr>
          <a:xfrm>
            <a:off x="2584495" y="4060065"/>
            <a:ext cx="2230486" cy="2230486"/>
          </a:xfrm>
          <a:prstGeom prst="rect">
            <a:avLst/>
          </a:prstGeom>
        </p:spPr>
      </p:pic>
      <p:pic>
        <p:nvPicPr>
          <p:cNvPr id="9" name="Picture 8"/>
          <p:cNvPicPr>
            <a:picLocks noChangeAspect="1"/>
          </p:cNvPicPr>
          <p:nvPr/>
        </p:nvPicPr>
        <p:blipFill>
          <a:blip r:embed="rId5">
            <a:duotone>
              <a:prstClr val="black"/>
              <a:schemeClr val="accent3">
                <a:tint val="45000"/>
                <a:satMod val="400000"/>
              </a:schemeClr>
            </a:duotone>
          </a:blip>
          <a:stretch>
            <a:fillRect/>
          </a:stretch>
        </p:blipFill>
        <p:spPr>
          <a:xfrm>
            <a:off x="4988409" y="4060065"/>
            <a:ext cx="2230486" cy="2230486"/>
          </a:xfrm>
          <a:prstGeom prst="rect">
            <a:avLst/>
          </a:prstGeom>
        </p:spPr>
      </p:pic>
      <p:pic>
        <p:nvPicPr>
          <p:cNvPr id="7" name="Picture 6"/>
          <p:cNvPicPr>
            <a:picLocks noChangeAspect="1"/>
          </p:cNvPicPr>
          <p:nvPr/>
        </p:nvPicPr>
        <p:blipFill>
          <a:blip r:embed="rId6">
            <a:duotone>
              <a:prstClr val="black"/>
              <a:schemeClr val="accent2">
                <a:tint val="45000"/>
                <a:satMod val="400000"/>
              </a:schemeClr>
            </a:duotone>
          </a:blip>
          <a:stretch>
            <a:fillRect/>
          </a:stretch>
        </p:blipFill>
        <p:spPr>
          <a:xfrm>
            <a:off x="7373389" y="4060065"/>
            <a:ext cx="2230486" cy="2230486"/>
          </a:xfrm>
          <a:prstGeom prst="rect">
            <a:avLst/>
          </a:prstGeom>
        </p:spPr>
      </p:pic>
      <p:pic>
        <p:nvPicPr>
          <p:cNvPr id="8" name="Picture 7"/>
          <p:cNvPicPr>
            <a:picLocks noChangeAspect="1"/>
          </p:cNvPicPr>
          <p:nvPr/>
        </p:nvPicPr>
        <p:blipFill>
          <a:blip r:embed="rId7">
            <a:duotone>
              <a:prstClr val="black"/>
              <a:schemeClr val="accent3">
                <a:tint val="45000"/>
                <a:satMod val="400000"/>
              </a:schemeClr>
            </a:duotone>
          </a:blip>
          <a:stretch>
            <a:fillRect/>
          </a:stretch>
        </p:blipFill>
        <p:spPr>
          <a:xfrm>
            <a:off x="9758369" y="4060065"/>
            <a:ext cx="2230486" cy="2230486"/>
          </a:xfrm>
          <a:prstGeom prst="rect">
            <a:avLst/>
          </a:prstGeom>
        </p:spPr>
      </p:pic>
      <p:sp>
        <p:nvSpPr>
          <p:cNvPr id="5" name="AutoShape 2" descr="No Phone Icons - Download Free Vector Icons | Noun Projec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86807210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502920"/>
            <a:ext cx="3419856" cy="1463040"/>
          </a:xfrm>
        </p:spPr>
        <p:txBody>
          <a:bodyPr vert="horz" lIns="91440" tIns="45720" rIns="91440" bIns="45720" rtlCol="0" anchor="ctr">
            <a:normAutofit/>
          </a:bodyPr>
          <a:lstStyle/>
          <a:p>
            <a:r>
              <a:rPr lang="en-US" sz="4800" kern="1200">
                <a:solidFill>
                  <a:schemeClr val="tx1"/>
                </a:solidFill>
                <a:latin typeface="+mj-lt"/>
                <a:ea typeface="+mj-ea"/>
                <a:cs typeface="+mj-cs"/>
              </a:rPr>
              <a:t>Timing revision</a:t>
            </a:r>
          </a:p>
        </p:txBody>
      </p:sp>
      <p:sp>
        <p:nvSpPr>
          <p:cNvPr id="13"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p:cNvSpPr>
            <a:spLocks noGrp="1"/>
          </p:cNvSpPr>
          <p:nvPr>
            <p:ph sz="half" idx="2"/>
          </p:nvPr>
        </p:nvSpPr>
        <p:spPr>
          <a:xfrm>
            <a:off x="4654295" y="459789"/>
            <a:ext cx="7455292" cy="2397567"/>
          </a:xfrm>
        </p:spPr>
        <p:txBody>
          <a:bodyPr vert="horz" lIns="91440" tIns="45720" rIns="91440" bIns="45720" rtlCol="0" anchor="ctr">
            <a:noAutofit/>
          </a:bodyPr>
          <a:lstStyle/>
          <a:p>
            <a:r>
              <a:rPr lang="en-US"/>
              <a:t>Distributed learning tends to lead to more knowledge retention</a:t>
            </a:r>
            <a:endParaRPr lang="en-US">
              <a:cs typeface="Calibri"/>
            </a:endParaRPr>
          </a:p>
          <a:p>
            <a:r>
              <a:rPr lang="en-US"/>
              <a:t>It is better to spend 10 minutes revising today and 10 minutes again tomorrow, than 20 minutes today. </a:t>
            </a:r>
            <a:endParaRPr lang="en-US">
              <a:cs typeface="Calibri"/>
            </a:endParaRPr>
          </a:p>
          <a:p>
            <a:r>
              <a:rPr lang="en-US"/>
              <a:t>Remember to plan this for EACH SUBJECT</a:t>
            </a:r>
            <a:endParaRPr lang="en-US">
              <a:cs typeface="Calibri"/>
            </a:endParaRPr>
          </a:p>
          <a:p>
            <a:endParaRPr lang="en-US" sz="1400"/>
          </a:p>
        </p:txBody>
      </p:sp>
      <p:pic>
        <p:nvPicPr>
          <p:cNvPr id="4" name="Content Placeholder 3"/>
          <p:cNvPicPr>
            <a:picLocks noGrp="1" noChangeAspect="1"/>
          </p:cNvPicPr>
          <p:nvPr>
            <p:ph sz="half" idx="1"/>
          </p:nvPr>
        </p:nvPicPr>
        <p:blipFill>
          <a:blip r:embed="rId3"/>
          <a:stretch>
            <a:fillRect/>
          </a:stretch>
        </p:blipFill>
        <p:spPr>
          <a:xfrm>
            <a:off x="127728" y="3616997"/>
            <a:ext cx="11981860" cy="1494136"/>
          </a:xfrm>
          <a:prstGeom prst="rect">
            <a:avLst/>
          </a:prstGeom>
        </p:spPr>
      </p:pic>
    </p:spTree>
    <p:extLst>
      <p:ext uri="{BB962C8B-B14F-4D97-AF65-F5344CB8AC3E}">
        <p14:creationId xmlns:p14="http://schemas.microsoft.com/office/powerpoint/2010/main" val="3144102569"/>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4593609" cy="1190720"/>
          </a:xfrm>
        </p:spPr>
        <p:txBody>
          <a:bodyPr>
            <a:normAutofit fontScale="90000"/>
          </a:bodyPr>
          <a:lstStyle/>
          <a:p>
            <a:r>
              <a:rPr lang="en-GB"/>
              <a:t>Break it up - </a:t>
            </a:r>
            <a:r>
              <a:rPr lang="en-GB" b="1" err="1"/>
              <a:t>Pomofocus</a:t>
            </a:r>
            <a:endParaRPr lang="en-GB" b="1"/>
          </a:p>
        </p:txBody>
      </p:sp>
      <p:graphicFrame>
        <p:nvGraphicFramePr>
          <p:cNvPr id="8" name="Content Placeholder 2">
            <a:extLst>
              <a:ext uri="{FF2B5EF4-FFF2-40B4-BE49-F238E27FC236}">
                <a16:creationId xmlns:a16="http://schemas.microsoft.com/office/drawing/2014/main" id="{5CFE723A-4614-5992-85DD-2B5640F6CD43}"/>
              </a:ext>
            </a:extLst>
          </p:cNvPr>
          <p:cNvGraphicFramePr>
            <a:graphicFrameLocks noGrp="1"/>
          </p:cNvGraphicFramePr>
          <p:nvPr>
            <p:ph idx="1"/>
            <p:extLst>
              <p:ext uri="{D42A27DB-BD31-4B8C-83A1-F6EECF244321}">
                <p14:modId xmlns:p14="http://schemas.microsoft.com/office/powerpoint/2010/main" val="1398663266"/>
              </p:ext>
            </p:extLst>
          </p:nvPr>
        </p:nvGraphicFramePr>
        <p:xfrm>
          <a:off x="248729" y="1696065"/>
          <a:ext cx="5018363" cy="46102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79964" y="634936"/>
            <a:ext cx="6173061" cy="5391902"/>
          </a:xfrm>
          <a:prstGeom prst="rect">
            <a:avLst/>
          </a:prstGeom>
        </p:spPr>
      </p:pic>
      <p:pic>
        <p:nvPicPr>
          <p:cNvPr id="5" name="Picture 4" descr="Screen Clippi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79964" y="605033"/>
            <a:ext cx="6199993" cy="5421805"/>
          </a:xfrm>
          <a:prstGeom prst="rect">
            <a:avLst/>
          </a:prstGeom>
        </p:spPr>
      </p:pic>
      <p:pic>
        <p:nvPicPr>
          <p:cNvPr id="6" name="Picture 5" descr="Screen Clippi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94504" y="960486"/>
            <a:ext cx="6597496" cy="4002158"/>
          </a:xfrm>
          <a:prstGeom prst="rect">
            <a:avLst/>
          </a:prstGeom>
        </p:spPr>
      </p:pic>
    </p:spTree>
    <p:extLst>
      <p:ext uri="{BB962C8B-B14F-4D97-AF65-F5344CB8AC3E}">
        <p14:creationId xmlns:p14="http://schemas.microsoft.com/office/powerpoint/2010/main" val="10760970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68557" y="1138036"/>
            <a:ext cx="5444382" cy="1402470"/>
          </a:xfrm>
        </p:spPr>
        <p:txBody>
          <a:bodyPr anchor="t">
            <a:normAutofit/>
          </a:bodyPr>
          <a:lstStyle/>
          <a:p>
            <a:r>
              <a:rPr lang="en-GB" sz="3200"/>
              <a:t>Exam Stress</a:t>
            </a:r>
          </a:p>
        </p:txBody>
      </p:sp>
      <p:pic>
        <p:nvPicPr>
          <p:cNvPr id="4" name="Picture 4" descr="Diagram&#10;&#10;Description automatically generated">
            <a:extLst>
              <a:ext uri="{FF2B5EF4-FFF2-40B4-BE49-F238E27FC236}">
                <a16:creationId xmlns:a16="http://schemas.microsoft.com/office/drawing/2014/main" id="{E05C7D47-903E-CC7F-D04E-E52E72338F2A}"/>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9998" r="27752"/>
          <a:stretch>
            <a:fillRect/>
          </a:stretch>
        </p:blipFill>
        <p:spPr>
          <a:xfrm>
            <a:off x="-1" y="10"/>
            <a:ext cx="5151179" cy="6857990"/>
          </a:xfrm>
          <a:prstGeom prst="rect">
            <a:avLst/>
          </a:prstGeom>
        </p:spPr>
      </p:pic>
      <p:cxnSp>
        <p:nvCxnSpPr>
          <p:cNvPr id="22" name="Straight Connector 21">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933133" y="1827922"/>
            <a:ext cx="5379806" cy="4314461"/>
          </a:xfrm>
        </p:spPr>
        <p:txBody>
          <a:bodyPr vert="horz" lIns="91440" tIns="45720" rIns="91440" bIns="45720" rtlCol="0">
            <a:normAutofit/>
          </a:bodyPr>
          <a:lstStyle/>
          <a:p>
            <a:r>
              <a:rPr lang="en-GB" sz="2000"/>
              <a:t>Watch out for exam stress/anxiety and be aware of the signs. Signs of stress can include: </a:t>
            </a:r>
          </a:p>
          <a:p>
            <a:pPr lvl="1"/>
            <a:r>
              <a:rPr lang="en-GB" sz="2000"/>
              <a:t>Being irritable </a:t>
            </a:r>
            <a:endParaRPr lang="en-GB" sz="2000">
              <a:ea typeface="Calibri"/>
              <a:cs typeface="Calibri"/>
            </a:endParaRPr>
          </a:p>
          <a:p>
            <a:pPr lvl="1"/>
            <a:r>
              <a:rPr lang="en-GB" sz="2000"/>
              <a:t>Sleeping poorly </a:t>
            </a:r>
            <a:endParaRPr lang="en-GB" sz="2000">
              <a:ea typeface="Calibri"/>
              <a:cs typeface="Calibri"/>
            </a:endParaRPr>
          </a:p>
          <a:p>
            <a:pPr lvl="1"/>
            <a:r>
              <a:rPr lang="en-GB" sz="2000"/>
              <a:t>Loss of appetite </a:t>
            </a:r>
            <a:endParaRPr lang="en-GB" sz="2000">
              <a:ea typeface="Calibri"/>
              <a:cs typeface="Calibri"/>
            </a:endParaRPr>
          </a:p>
          <a:p>
            <a:pPr lvl="1"/>
            <a:r>
              <a:rPr lang="en-GB" sz="2000"/>
              <a:t>Worrying </a:t>
            </a:r>
            <a:endParaRPr lang="en-GB" sz="2000">
              <a:ea typeface="Calibri" panose="020F0502020204030204"/>
              <a:cs typeface="Calibri" panose="020F0502020204030204"/>
            </a:endParaRPr>
          </a:p>
          <a:p>
            <a:pPr lvl="1"/>
            <a:r>
              <a:rPr lang="en-GB" sz="2000"/>
              <a:t>Feeling negative </a:t>
            </a:r>
            <a:endParaRPr lang="en-GB" sz="2000">
              <a:ea typeface="Calibri" panose="020F0502020204030204"/>
              <a:cs typeface="Calibri" panose="020F0502020204030204"/>
            </a:endParaRPr>
          </a:p>
          <a:p>
            <a:pPr lvl="1"/>
            <a:r>
              <a:rPr lang="en-GB" sz="2000"/>
              <a:t>Headaches and stomach aches </a:t>
            </a:r>
            <a:endParaRPr lang="en-GB" sz="2000">
              <a:ea typeface="Calibri" panose="020F0502020204030204"/>
              <a:cs typeface="Calibri" panose="020F0502020204030204"/>
            </a:endParaRPr>
          </a:p>
          <a:p>
            <a:pPr lvl="1"/>
            <a:endParaRPr lang="en-GB" sz="2000"/>
          </a:p>
          <a:p>
            <a:pPr marL="457200" lvl="1" indent="0">
              <a:buNone/>
            </a:pPr>
            <a:r>
              <a:rPr lang="en-GB" sz="2000" b="1"/>
              <a:t>Support available in school</a:t>
            </a:r>
            <a:endParaRPr lang="en-GB" sz="2000" b="1">
              <a:ea typeface="Calibri"/>
              <a:cs typeface="Calibri"/>
            </a:endParaRPr>
          </a:p>
          <a:p>
            <a:endParaRPr lang="en-GB" sz="2000"/>
          </a:p>
        </p:txBody>
      </p:sp>
    </p:spTree>
    <p:extLst>
      <p:ext uri="{BB962C8B-B14F-4D97-AF65-F5344CB8AC3E}">
        <p14:creationId xmlns:p14="http://schemas.microsoft.com/office/powerpoint/2010/main" val="3277534563"/>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5 Best Revision Strategies for Students to Boost Learning | Varthana">
            <a:extLst>
              <a:ext uri="{FF2B5EF4-FFF2-40B4-BE49-F238E27FC236}">
                <a16:creationId xmlns:a16="http://schemas.microsoft.com/office/drawing/2014/main" id="{3D774E6E-CF4D-45C3-DBD4-986BE766A9A6}"/>
              </a:ext>
            </a:extLst>
          </p:cNvPr>
          <p:cNvPicPr>
            <a:picLocks noChangeAspect="1"/>
          </p:cNvPicPr>
          <p:nvPr/>
        </p:nvPicPr>
        <p:blipFill>
          <a:blip r:embed="rId2"/>
          <a:srcRect t="7110" r="10371" b="1981"/>
          <a:stretch>
            <a:fillRect/>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A1D268-C0D0-768A-8B7C-FD8BD2AD40F4}"/>
              </a:ext>
            </a:extLst>
          </p:cNvPr>
          <p:cNvSpPr>
            <a:spLocks noGrp="1"/>
          </p:cNvSpPr>
          <p:nvPr>
            <p:ph type="ctrTitle"/>
          </p:nvPr>
        </p:nvSpPr>
        <p:spPr>
          <a:xfrm>
            <a:off x="477981" y="1122363"/>
            <a:ext cx="4023360" cy="3204134"/>
          </a:xfrm>
        </p:spPr>
        <p:txBody>
          <a:bodyPr anchor="b">
            <a:normAutofit/>
          </a:bodyPr>
          <a:lstStyle/>
          <a:p>
            <a:pPr algn="l"/>
            <a:r>
              <a:rPr lang="en-US" sz="4800">
                <a:ea typeface="Calibri Light"/>
                <a:cs typeface="Calibri Light"/>
              </a:rPr>
              <a:t>What methods prove effective when studying?</a:t>
            </a:r>
            <a:endParaRPr lang="en-US" sz="4800"/>
          </a:p>
        </p:txBody>
      </p:sp>
      <p:sp>
        <p:nvSpPr>
          <p:cNvPr id="3" name="Content Placeholder 2">
            <a:extLst>
              <a:ext uri="{FF2B5EF4-FFF2-40B4-BE49-F238E27FC236}">
                <a16:creationId xmlns:a16="http://schemas.microsoft.com/office/drawing/2014/main" id="{11418DD2-2434-FB17-4F4E-01F390B86757}"/>
              </a:ext>
            </a:extLst>
          </p:cNvPr>
          <p:cNvSpPr>
            <a:spLocks noGrp="1"/>
          </p:cNvSpPr>
          <p:nvPr>
            <p:ph type="subTitle" idx="1"/>
          </p:nvPr>
        </p:nvSpPr>
        <p:spPr>
          <a:xfrm>
            <a:off x="477980" y="4872922"/>
            <a:ext cx="4023359" cy="1208141"/>
          </a:xfrm>
        </p:spPr>
        <p:txBody>
          <a:bodyPr vert="horz" lIns="91440" tIns="45720" rIns="91440" bIns="45720" rtlCol="0">
            <a:normAutofit/>
          </a:bodyPr>
          <a:lstStyle/>
          <a:p>
            <a:pPr algn="l"/>
            <a:r>
              <a:rPr lang="en-US" sz="2000">
                <a:ea typeface="Calibri"/>
                <a:cs typeface="Calibri"/>
              </a:rPr>
              <a:t>Practical examples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159341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10504096" cy="967494"/>
          </a:xfrm>
        </p:spPr>
        <p:txBody>
          <a:bodyPr anchor="b">
            <a:normAutofit/>
          </a:bodyPr>
          <a:lstStyle/>
          <a:p>
            <a:r>
              <a:rPr lang="en-GB" sz="5000" dirty="0"/>
              <a:t> Cops and Robbers- Practical</a:t>
            </a:r>
          </a:p>
        </p:txBody>
      </p:sp>
      <p:sp>
        <p:nvSpPr>
          <p:cNvPr id="46"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43389" y="2427802"/>
            <a:ext cx="11716681" cy="4422943"/>
          </a:xfrm>
        </p:spPr>
        <p:txBody>
          <a:bodyPr vert="horz" lIns="91440" tIns="45720" rIns="91440" bIns="45720" rtlCol="0" anchor="t">
            <a:noAutofit/>
          </a:bodyPr>
          <a:lstStyle/>
          <a:p>
            <a:r>
              <a:rPr lang="en-GB" sz="2400"/>
              <a:t>Split a page in 2 columns. One is COPS, the other ROBBERS</a:t>
            </a:r>
          </a:p>
          <a:p>
            <a:r>
              <a:rPr lang="en-GB" sz="2400"/>
              <a:t>You have 1 minute ON YOUR OWN to write down/describe as many EFFECTIVE </a:t>
            </a:r>
            <a:r>
              <a:rPr lang="en-GB" sz="2400" b="1"/>
              <a:t>study techniques</a:t>
            </a:r>
            <a:r>
              <a:rPr lang="en-GB" sz="2400"/>
              <a:t> have heard of</a:t>
            </a:r>
            <a:endParaRPr lang="en-GB" sz="2400">
              <a:ea typeface="Calibri" panose="020F0502020204030204"/>
              <a:cs typeface="Calibri"/>
            </a:endParaRPr>
          </a:p>
          <a:p>
            <a:pPr lvl="1"/>
            <a:r>
              <a:rPr lang="en-GB"/>
              <a:t>note these in the ‘Cops’ section</a:t>
            </a:r>
            <a:endParaRPr lang="en-GB">
              <a:ea typeface="Calibri" panose="020F0502020204030204"/>
              <a:cs typeface="Calibri"/>
            </a:endParaRPr>
          </a:p>
          <a:p>
            <a:r>
              <a:rPr lang="en-GB" sz="2400"/>
              <a:t>NOW- you have 1 additional minute to ‘Rob’ some ideas off another person at your table</a:t>
            </a:r>
            <a:endParaRPr lang="en-GB" sz="2400">
              <a:ea typeface="Calibri" panose="020F0502020204030204"/>
              <a:cs typeface="Calibri"/>
            </a:endParaRPr>
          </a:p>
          <a:p>
            <a:endParaRPr lang="en-GB" sz="2400">
              <a:cs typeface="Calibri"/>
            </a:endParaRPr>
          </a:p>
          <a:p>
            <a:r>
              <a:rPr lang="en-GB" sz="2400"/>
              <a:t>This is a great technique for supporting learning of sub-topics, short answers, quotes etc.</a:t>
            </a:r>
            <a:endParaRPr lang="en-GB" sz="2400">
              <a:ea typeface="Calibri" panose="020F0502020204030204"/>
              <a:cs typeface="Calibri"/>
            </a:endParaRPr>
          </a:p>
          <a:p>
            <a:r>
              <a:rPr lang="en-GB" sz="2400" b="1"/>
              <a:t>You can support at home by co-creating an answer key which can then be used in the 'Rob' phase</a:t>
            </a:r>
            <a:endParaRPr lang="en-GB" sz="2400">
              <a:ea typeface="Calibri" panose="020F0502020204030204"/>
              <a:cs typeface="Calibri"/>
            </a:endParaRPr>
          </a:p>
        </p:txBody>
      </p:sp>
      <p:pic>
        <p:nvPicPr>
          <p:cNvPr id="25" name="Picture 24" descr="Aylesbury RFC - Cops and Robbers senior social">
            <a:extLst>
              <a:ext uri="{FF2B5EF4-FFF2-40B4-BE49-F238E27FC236}">
                <a16:creationId xmlns:a16="http://schemas.microsoft.com/office/drawing/2014/main" id="{8B0D5EF3-B9BA-4820-9E35-768BD8E5F053}"/>
              </a:ext>
            </a:extLst>
          </p:cNvPr>
          <p:cNvPicPr>
            <a:picLocks noChangeAspect="1"/>
          </p:cNvPicPr>
          <p:nvPr/>
        </p:nvPicPr>
        <p:blipFill>
          <a:blip r:embed="rId3"/>
          <a:stretch>
            <a:fillRect/>
          </a:stretch>
        </p:blipFill>
        <p:spPr>
          <a:xfrm>
            <a:off x="9637910" y="11483"/>
            <a:ext cx="2552839" cy="1862104"/>
          </a:xfrm>
          <a:prstGeom prst="rect">
            <a:avLst/>
          </a:prstGeom>
        </p:spPr>
      </p:pic>
    </p:spTree>
    <p:extLst>
      <p:ext uri="{BB962C8B-B14F-4D97-AF65-F5344CB8AC3E}">
        <p14:creationId xmlns:p14="http://schemas.microsoft.com/office/powerpoint/2010/main" val="3820522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9184"/>
            <a:ext cx="6894576" cy="1783080"/>
          </a:xfrm>
        </p:spPr>
        <p:txBody>
          <a:bodyPr anchor="b">
            <a:normAutofit/>
          </a:bodyPr>
          <a:lstStyle/>
          <a:p>
            <a:r>
              <a:rPr lang="en-GB" sz="5400"/>
              <a:t>Collaborative Learning</a:t>
            </a:r>
            <a:br>
              <a:rPr lang="en-GB" sz="5400"/>
            </a:br>
            <a:r>
              <a:rPr lang="en-GB" sz="5400"/>
              <a:t>Some ideas</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0080" y="2706624"/>
            <a:ext cx="8591103" cy="3483864"/>
          </a:xfrm>
        </p:spPr>
        <p:txBody>
          <a:bodyPr vert="horz" lIns="91440" tIns="45720" rIns="91440" bIns="45720" rtlCol="0" anchor="t">
            <a:normAutofit/>
          </a:bodyPr>
          <a:lstStyle/>
          <a:p>
            <a:pPr marL="0" indent="0">
              <a:buNone/>
            </a:pPr>
            <a:endParaRPr lang="en-GB" sz="2400" b="1">
              <a:ea typeface="Calibri"/>
              <a:cs typeface="Calibri"/>
            </a:endParaRPr>
          </a:p>
          <a:p>
            <a:r>
              <a:rPr lang="en-GB" sz="2400" b="1"/>
              <a:t>Teach one</a:t>
            </a:r>
            <a:endParaRPr lang="en-GB" sz="2400" b="1">
              <a:ea typeface="Calibri"/>
              <a:cs typeface="Calibri"/>
            </a:endParaRPr>
          </a:p>
          <a:p>
            <a:pPr lvl="1"/>
            <a:r>
              <a:rPr lang="en-GB"/>
              <a:t>Ask your learner to prepare a 5-  15 minute lesson on a topic they find particularly difficult. Ask your child to prepare a list of key facts they will need to cover beforehand and make sure you have a copy of it.  Be prepared to ask your learner questions.</a:t>
            </a:r>
            <a:endParaRPr lang="en-GB">
              <a:cs typeface="Calibri"/>
            </a:endParaRPr>
          </a:p>
          <a:p>
            <a:pPr marL="457200" lvl="1" indent="0">
              <a:buNone/>
            </a:pPr>
            <a:endParaRPr lang="en-GB" sz="1700"/>
          </a:p>
          <a:p>
            <a:endParaRPr lang="en-GB" sz="1700"/>
          </a:p>
          <a:p>
            <a:endParaRPr lang="en-GB" sz="1700"/>
          </a:p>
        </p:txBody>
      </p:sp>
      <p:pic>
        <p:nvPicPr>
          <p:cNvPr id="4" name="Picture 3" descr="50 Questions - SiOWfa12: Science in Our World: Certainty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3578" y="-1496"/>
            <a:ext cx="2752551" cy="3429969"/>
          </a:xfrm>
          <a:prstGeom prst="rect">
            <a:avLst/>
          </a:prstGeom>
        </p:spPr>
      </p:pic>
      <p:pic>
        <p:nvPicPr>
          <p:cNvPr id="5" name="Picture 4" descr="Using Facebook to Teach English | Education Lan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4867" y="4055100"/>
            <a:ext cx="2570400" cy="2176272"/>
          </a:xfrm>
          <a:prstGeom prst="rect">
            <a:avLst/>
          </a:prstGeom>
        </p:spPr>
      </p:pic>
    </p:spTree>
    <p:extLst>
      <p:ext uri="{BB962C8B-B14F-4D97-AF65-F5344CB8AC3E}">
        <p14:creationId xmlns:p14="http://schemas.microsoft.com/office/powerpoint/2010/main" val="34678940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5AC1364A-3E3D-4F0D-8776-78AF3A270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7501" y="329184"/>
            <a:ext cx="6755626" cy="1783080"/>
          </a:xfrm>
        </p:spPr>
        <p:txBody>
          <a:bodyPr anchor="b">
            <a:normAutofit/>
          </a:bodyPr>
          <a:lstStyle/>
          <a:p>
            <a:r>
              <a:rPr lang="en-GB" sz="5400"/>
              <a:t>Collaborative learning techniques</a:t>
            </a:r>
          </a:p>
        </p:txBody>
      </p:sp>
      <p:pic>
        <p:nvPicPr>
          <p:cNvPr id="5" name="Picture 4" descr="Play Games - We Need Fu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544" y="0"/>
            <a:ext cx="3885207" cy="3907536"/>
          </a:xfrm>
          <a:prstGeom prst="rect">
            <a:avLst/>
          </a:prstGeom>
        </p:spPr>
      </p:pic>
      <p:sp>
        <p:nvSpPr>
          <p:cNvPr id="15"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494"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Write it Down | Orlando Espinos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958" y="4149598"/>
            <a:ext cx="3156091" cy="2098802"/>
          </a:xfrm>
          <a:prstGeom prst="rect">
            <a:avLst/>
          </a:prstGeom>
        </p:spPr>
      </p:pic>
      <p:sp>
        <p:nvSpPr>
          <p:cNvPr id="3" name="Content Placeholder 2"/>
          <p:cNvSpPr>
            <a:spLocks noGrp="1"/>
          </p:cNvSpPr>
          <p:nvPr>
            <p:ph idx="1"/>
          </p:nvPr>
        </p:nvSpPr>
        <p:spPr>
          <a:xfrm>
            <a:off x="4797494" y="2706624"/>
            <a:ext cx="7143083" cy="3535525"/>
          </a:xfrm>
        </p:spPr>
        <p:txBody>
          <a:bodyPr>
            <a:normAutofit/>
          </a:bodyPr>
          <a:lstStyle/>
          <a:p>
            <a:r>
              <a:rPr lang="en-GB" sz="2000" b="1"/>
              <a:t>Scribe</a:t>
            </a:r>
          </a:p>
          <a:p>
            <a:pPr lvl="1"/>
            <a:r>
              <a:rPr lang="en-GB" sz="2000"/>
              <a:t>Get your child to pick a past paper question to do.  </a:t>
            </a:r>
            <a:r>
              <a:rPr lang="en-GB" sz="2000" b="1"/>
              <a:t>But </a:t>
            </a:r>
            <a:r>
              <a:rPr lang="en-GB" sz="2000"/>
              <a:t>instead of them writing it you can scribe for them.  Articulating their answers in a clear way will help learners organise their thoughts.  Use the past paper marking schemes to check knowledge when done</a:t>
            </a:r>
          </a:p>
          <a:p>
            <a:r>
              <a:rPr lang="en-GB" sz="2000" b="1"/>
              <a:t>Play a game</a:t>
            </a:r>
          </a:p>
          <a:p>
            <a:pPr lvl="1"/>
            <a:r>
              <a:rPr lang="en-GB" sz="2000"/>
              <a:t>Encourage your learner to create an interactive game (snakes and ladders will do).  Progression in the game depends on correct answers!</a:t>
            </a:r>
          </a:p>
        </p:txBody>
      </p:sp>
    </p:spTree>
    <p:extLst>
      <p:ext uri="{BB962C8B-B14F-4D97-AF65-F5344CB8AC3E}">
        <p14:creationId xmlns:p14="http://schemas.microsoft.com/office/powerpoint/2010/main" val="12926393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34" name="Rectangle 1033">
            <a:extLst>
              <a:ext uri="{FF2B5EF4-FFF2-40B4-BE49-F238E27FC236}">
                <a16:creationId xmlns:a16="http://schemas.microsoft.com/office/drawing/2014/main" id="{5AC1364A-3E3D-4F0D-8776-78AF3A270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97501" y="329184"/>
            <a:ext cx="6755626" cy="1783080"/>
          </a:xfrm>
        </p:spPr>
        <p:txBody>
          <a:bodyPr anchor="b">
            <a:normAutofit/>
          </a:bodyPr>
          <a:lstStyle/>
          <a:p>
            <a:r>
              <a:rPr lang="en-GB" sz="5400"/>
              <a:t>Clocks/ Fact catchers</a:t>
            </a:r>
          </a:p>
        </p:txBody>
      </p:sp>
      <p:pic>
        <p:nvPicPr>
          <p:cNvPr id="10" name="Picture 9" descr="Table&#10;&#10;Description automatically generated">
            <a:extLst>
              <a:ext uri="{FF2B5EF4-FFF2-40B4-BE49-F238E27FC236}">
                <a16:creationId xmlns:a16="http://schemas.microsoft.com/office/drawing/2014/main" id="{4F1D7F5D-406B-4F05-8E36-DBCA7B9EA6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 y="799681"/>
            <a:ext cx="4014216" cy="2308174"/>
          </a:xfrm>
          <a:prstGeom prst="rect">
            <a:avLst/>
          </a:prstGeom>
        </p:spPr>
      </p:pic>
      <p:sp>
        <p:nvSpPr>
          <p:cNvPr id="1036"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494"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Yr11: Revision Clocks | LiveGeography">
            <a:extLst>
              <a:ext uri="{FF2B5EF4-FFF2-40B4-BE49-F238E27FC236}">
                <a16:creationId xmlns:a16="http://schemas.microsoft.com/office/drawing/2014/main" id="{E9CCCD95-D87F-43EA-89CD-7DF71C9AC34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68" r="8701"/>
          <a:stretch/>
        </p:blipFill>
        <p:spPr bwMode="auto">
          <a:xfrm>
            <a:off x="671965" y="4149598"/>
            <a:ext cx="3292078" cy="209880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596211" y="2706624"/>
            <a:ext cx="6956909" cy="3826764"/>
          </a:xfrm>
        </p:spPr>
        <p:txBody>
          <a:bodyPr vert="horz" lIns="91440" tIns="45720" rIns="91440" bIns="45720" rtlCol="0" anchor="t">
            <a:normAutofit fontScale="85000" lnSpcReduction="20000"/>
          </a:bodyPr>
          <a:lstStyle/>
          <a:p>
            <a:pPr marL="0" indent="0">
              <a:buNone/>
            </a:pPr>
            <a:r>
              <a:rPr lang="en-GB" sz="2400" b="1"/>
              <a:t>Fact Catcher</a:t>
            </a:r>
            <a:endParaRPr lang="en-GB" sz="2400" b="1">
              <a:cs typeface="Calibri"/>
            </a:endParaRPr>
          </a:p>
          <a:p>
            <a:pPr lvl="1"/>
            <a:r>
              <a:rPr lang="en-GB"/>
              <a:t>A useful tool for when you are revising questions that require several points of recall.</a:t>
            </a:r>
            <a:endParaRPr lang="en-GB">
              <a:cs typeface="Calibri"/>
            </a:endParaRPr>
          </a:p>
          <a:p>
            <a:pPr lvl="1"/>
            <a:r>
              <a:rPr lang="en-GB">
                <a:ea typeface="Calibri"/>
                <a:cs typeface="Calibri"/>
              </a:rPr>
              <a:t>Points can then be turned into a quiz</a:t>
            </a:r>
            <a:endParaRPr lang="en-GB"/>
          </a:p>
          <a:p>
            <a:pPr marL="0" indent="0">
              <a:buNone/>
            </a:pPr>
            <a:r>
              <a:rPr lang="en-GB" sz="2400" b="1"/>
              <a:t>Revision Clock</a:t>
            </a:r>
            <a:endParaRPr lang="en-GB" sz="2400" b="1">
              <a:cs typeface="Calibri"/>
            </a:endParaRPr>
          </a:p>
          <a:p>
            <a:pPr lvl="1"/>
            <a:r>
              <a:rPr lang="en-GB"/>
              <a:t>Instructions – </a:t>
            </a:r>
            <a:endParaRPr lang="en-GB">
              <a:ea typeface="Calibri"/>
              <a:cs typeface="Calibri"/>
            </a:endParaRPr>
          </a:p>
          <a:p>
            <a:pPr lvl="1"/>
            <a:r>
              <a:rPr lang="en-GB" sz="2400"/>
              <a:t>Break down topics into 12 sub-topics. </a:t>
            </a:r>
            <a:endParaRPr lang="en-GB" sz="2400">
              <a:cs typeface="Calibri"/>
            </a:endParaRPr>
          </a:p>
          <a:p>
            <a:pPr lvl="2"/>
            <a:r>
              <a:rPr lang="en-GB" sz="2400"/>
              <a:t>In each segment you can make or illustrate diagrams and summarise key information. </a:t>
            </a:r>
            <a:endParaRPr lang="en-GB" sz="2400">
              <a:cs typeface="Calibri"/>
            </a:endParaRPr>
          </a:p>
          <a:p>
            <a:pPr lvl="2"/>
            <a:r>
              <a:rPr lang="en-GB" sz="2400"/>
              <a:t>Each segment has a 5 minute time limit, in order to break down learning into smaller pieces.</a:t>
            </a:r>
          </a:p>
          <a:p>
            <a:pPr lvl="2"/>
            <a:r>
              <a:rPr lang="en-GB" sz="2400">
                <a:ea typeface="Calibri" panose="020F0502020204030204"/>
                <a:cs typeface="Calibri"/>
              </a:rPr>
              <a:t>Like above, this can form the basis of a quiz or flashcard creation</a:t>
            </a:r>
          </a:p>
        </p:txBody>
      </p:sp>
    </p:spTree>
    <p:extLst>
      <p:ext uri="{BB962C8B-B14F-4D97-AF65-F5344CB8AC3E}">
        <p14:creationId xmlns:p14="http://schemas.microsoft.com/office/powerpoint/2010/main" val="3974152371"/>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If this is the answer…?</a:t>
            </a:r>
          </a:p>
        </p:txBody>
      </p:sp>
      <p:sp>
        <p:nvSpPr>
          <p:cNvPr id="3" name="Content Placeholder 2"/>
          <p:cNvSpPr>
            <a:spLocks noGrp="1"/>
          </p:cNvSpPr>
          <p:nvPr>
            <p:ph idx="1"/>
          </p:nvPr>
        </p:nvSpPr>
        <p:spPr>
          <a:xfrm>
            <a:off x="838200" y="1748134"/>
            <a:ext cx="7165174" cy="4428829"/>
          </a:xfrm>
        </p:spPr>
        <p:txBody>
          <a:bodyPr vert="horz" lIns="91440" tIns="45720" rIns="91440" bIns="45720" rtlCol="0" anchor="t">
            <a:normAutofit fontScale="77500" lnSpcReduction="20000"/>
          </a:bodyPr>
          <a:lstStyle/>
          <a:p>
            <a:r>
              <a:rPr lang="en-GB"/>
              <a:t>Opposite are a list of words connected to what we have discussed so far</a:t>
            </a:r>
            <a:endParaRPr lang="en-GB">
              <a:ea typeface="Calibri"/>
              <a:cs typeface="Calibri"/>
            </a:endParaRPr>
          </a:p>
          <a:p>
            <a:r>
              <a:rPr lang="en-GB"/>
              <a:t>You need to create a QUESTION for which the key word is the answer. </a:t>
            </a:r>
            <a:endParaRPr lang="en-GB">
              <a:cs typeface="Calibri"/>
            </a:endParaRPr>
          </a:p>
          <a:p>
            <a:pPr lvl="1"/>
            <a:r>
              <a:rPr lang="en-GB"/>
              <a:t>Example</a:t>
            </a:r>
            <a:r>
              <a:rPr lang="en-GB" i="1"/>
              <a:t> - if the answer is ‘Eight to ten weeks’ the questions could be ‘How long did the Middle Passage take on average? </a:t>
            </a:r>
            <a:endParaRPr lang="en-GB" i="1">
              <a:cs typeface="Calibri"/>
            </a:endParaRPr>
          </a:p>
          <a:p>
            <a:r>
              <a:rPr lang="en-GB"/>
              <a:t>Once you have created your questions, ask them to your partner- can they give the correct key word answer from your questions?</a:t>
            </a:r>
            <a:endParaRPr lang="en-GB">
              <a:cs typeface="Calibri"/>
            </a:endParaRPr>
          </a:p>
          <a:p>
            <a:endParaRPr lang="en-GB"/>
          </a:p>
          <a:p>
            <a:r>
              <a:rPr lang="en-GB" b="1"/>
              <a:t>Again, this is an effective collaborative technique for when your learner need to revise dates, names, formulas or other short KU answers.  Ask your learner to make a list of key words then test them using this technique</a:t>
            </a:r>
            <a:endParaRPr lang="en-GB" b="1">
              <a:cs typeface="Calibri"/>
            </a:endParaRPr>
          </a:p>
        </p:txBody>
      </p:sp>
      <p:sp>
        <p:nvSpPr>
          <p:cNvPr id="8" name="TextBox 7"/>
          <p:cNvSpPr txBox="1"/>
          <p:nvPr/>
        </p:nvSpPr>
        <p:spPr>
          <a:xfrm>
            <a:off x="8343900" y="2246968"/>
            <a:ext cx="3147515" cy="3385542"/>
          </a:xfrm>
          <a:prstGeom prst="rect">
            <a:avLst/>
          </a:prstGeom>
          <a:solidFill>
            <a:schemeClr val="accent2">
              <a:lumMod val="20000"/>
              <a:lumOff val="80000"/>
            </a:schemeClr>
          </a:solidFill>
        </p:spPr>
        <p:txBody>
          <a:bodyPr wrap="square" rtlCol="0">
            <a:spAutoFit/>
          </a:bodyPr>
          <a:lstStyle/>
          <a:p>
            <a:pPr marL="514350" indent="-514350">
              <a:buFont typeface="+mj-lt"/>
              <a:buAutoNum type="arabicPeriod"/>
            </a:pPr>
            <a:r>
              <a:rPr lang="en-GB" sz="2800"/>
              <a:t>Resilience</a:t>
            </a:r>
          </a:p>
          <a:p>
            <a:pPr marL="514350" indent="-514350">
              <a:buFont typeface="+mj-lt"/>
              <a:buAutoNum type="arabicPeriod"/>
            </a:pPr>
            <a:r>
              <a:rPr lang="en-GB" sz="2800"/>
              <a:t>Atmosphere</a:t>
            </a:r>
          </a:p>
          <a:p>
            <a:pPr marL="514350" indent="-514350">
              <a:buFont typeface="+mj-lt"/>
              <a:buAutoNum type="arabicPeriod"/>
            </a:pPr>
            <a:r>
              <a:rPr lang="en-GB" sz="2800"/>
              <a:t>Forgetting curve</a:t>
            </a:r>
          </a:p>
          <a:p>
            <a:pPr marL="514350" indent="-514350">
              <a:buFont typeface="+mj-lt"/>
              <a:buAutoNum type="arabicPeriod"/>
            </a:pPr>
            <a:r>
              <a:rPr lang="en-GB" sz="2800"/>
              <a:t>Fact Catcher</a:t>
            </a:r>
          </a:p>
          <a:p>
            <a:pPr marL="514350" indent="-514350">
              <a:buFont typeface="+mj-lt"/>
              <a:buAutoNum type="arabicPeriod"/>
            </a:pPr>
            <a:r>
              <a:rPr lang="en-GB" sz="2800"/>
              <a:t>Clock</a:t>
            </a:r>
          </a:p>
          <a:p>
            <a:pPr marL="514350" indent="-514350">
              <a:buFont typeface="+mj-lt"/>
              <a:buAutoNum type="arabicPeriod"/>
            </a:pPr>
            <a:r>
              <a:rPr lang="en-GB" sz="2800"/>
              <a:t>Robbers</a:t>
            </a:r>
          </a:p>
          <a:p>
            <a:pPr marL="514350" indent="-514350">
              <a:buFont typeface="+mj-lt"/>
              <a:buAutoNum type="arabicPeriod"/>
            </a:pPr>
            <a:r>
              <a:rPr lang="en-GB" sz="2800"/>
              <a:t>Stress</a:t>
            </a:r>
          </a:p>
          <a:p>
            <a:endParaRPr lang="en-GB"/>
          </a:p>
        </p:txBody>
      </p:sp>
    </p:spTree>
    <p:extLst>
      <p:ext uri="{BB962C8B-B14F-4D97-AF65-F5344CB8AC3E}">
        <p14:creationId xmlns:p14="http://schemas.microsoft.com/office/powerpoint/2010/main" val="18428998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847997" cy="445805"/>
          </a:xfrm>
        </p:spPr>
        <p:txBody>
          <a:bodyPr>
            <a:normAutofit fontScale="90000"/>
          </a:bodyPr>
          <a:lstStyle/>
          <a:p>
            <a:r>
              <a:rPr lang="en-GB"/>
              <a:t>Example – mind maps</a:t>
            </a:r>
          </a:p>
        </p:txBody>
      </p:sp>
      <p:pic>
        <p:nvPicPr>
          <p:cNvPr id="4" name="Content Placeholder 3"/>
          <p:cNvPicPr>
            <a:picLocks noGrp="1" noChangeAspect="1"/>
          </p:cNvPicPr>
          <p:nvPr>
            <p:ph idx="1"/>
          </p:nvPr>
        </p:nvPicPr>
        <p:blipFill>
          <a:blip r:embed="rId3"/>
          <a:stretch>
            <a:fillRect/>
          </a:stretch>
        </p:blipFill>
        <p:spPr>
          <a:xfrm>
            <a:off x="2024899" y="1153762"/>
            <a:ext cx="8135259" cy="5694251"/>
          </a:xfrm>
          <a:prstGeom prst="rect">
            <a:avLst/>
          </a:prstGeom>
        </p:spPr>
      </p:pic>
      <p:grpSp>
        <p:nvGrpSpPr>
          <p:cNvPr id="11" name="Group 10">
            <a:extLst>
              <a:ext uri="{FF2B5EF4-FFF2-40B4-BE49-F238E27FC236}">
                <a16:creationId xmlns:a16="http://schemas.microsoft.com/office/drawing/2014/main" id="{452F0695-9F07-41FC-914F-A25B68A8A644}"/>
              </a:ext>
            </a:extLst>
          </p:cNvPr>
          <p:cNvGrpSpPr/>
          <p:nvPr/>
        </p:nvGrpSpPr>
        <p:grpSpPr>
          <a:xfrm>
            <a:off x="3049462" y="1157537"/>
            <a:ext cx="5806472" cy="5269547"/>
            <a:chOff x="2748629" y="434691"/>
            <a:chExt cx="6289416" cy="5988618"/>
          </a:xfrm>
        </p:grpSpPr>
        <p:pic>
          <p:nvPicPr>
            <p:cNvPr id="2050" name="Picture 2" descr="Star, Webbing, Cluster Graphic Organizer Printouts. Every customizable  graphic or… | Brainstorming graphic organizer, Graphic organizer template,  Graphic organizers">
              <a:extLst>
                <a:ext uri="{FF2B5EF4-FFF2-40B4-BE49-F238E27FC236}">
                  <a16:creationId xmlns:a16="http://schemas.microsoft.com/office/drawing/2014/main" id="{0B0FA0BC-1D0C-4B8B-A8EE-BA9D160E4A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8629" y="434691"/>
              <a:ext cx="6289416" cy="5988618"/>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CB1D0DB0-06FF-4A66-807C-7F77DBDC9927}"/>
                </a:ext>
              </a:extLst>
            </p:cNvPr>
            <p:cNvSpPr/>
            <p:nvPr/>
          </p:nvSpPr>
          <p:spPr>
            <a:xfrm>
              <a:off x="4683967" y="2836506"/>
              <a:ext cx="2435289" cy="124097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C64C50B1-1FB7-4ECF-8B64-BDCD17024D9D}"/>
                </a:ext>
              </a:extLst>
            </p:cNvPr>
            <p:cNvSpPr txBox="1"/>
            <p:nvPr/>
          </p:nvSpPr>
          <p:spPr>
            <a:xfrm>
              <a:off x="4987211" y="3136612"/>
              <a:ext cx="1828800" cy="584775"/>
            </a:xfrm>
            <a:prstGeom prst="rect">
              <a:avLst/>
            </a:prstGeom>
            <a:solidFill>
              <a:schemeClr val="accent3">
                <a:lumMod val="40000"/>
                <a:lumOff val="60000"/>
              </a:schemeClr>
            </a:solidFill>
          </p:spPr>
          <p:txBody>
            <a:bodyPr wrap="square" rtlCol="0">
              <a:spAutoFit/>
            </a:bodyPr>
            <a:lstStyle/>
            <a:p>
              <a:pPr algn="ctr"/>
              <a:r>
                <a:rPr lang="en-GB" sz="3200">
                  <a:solidFill>
                    <a:srgbClr val="FF0000"/>
                  </a:solidFill>
                </a:rPr>
                <a:t>NO!!!</a:t>
              </a:r>
            </a:p>
          </p:txBody>
        </p:sp>
      </p:grpSp>
    </p:spTree>
    <p:extLst>
      <p:ext uri="{BB962C8B-B14F-4D97-AF65-F5344CB8AC3E}">
        <p14:creationId xmlns:p14="http://schemas.microsoft.com/office/powerpoint/2010/main" val="19241239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11"/>
                                        </p:tgtEl>
                                      </p:cBhvr>
                                    </p:animEffect>
                                    <p:anim calcmode="lin" valueType="num">
                                      <p:cBhvr>
                                        <p:cTn id="7" dur="1822" tmFilter="0,0; 0.14,0.31; 0.43,0.73; 0.71,0.91; 1.0,1.0">
                                          <p:stCondLst>
                                            <p:cond delay="0"/>
                                          </p:stCondLst>
                                        </p:cTn>
                                        <p:tgtEl>
                                          <p:spTgt spid="11"/>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11"/>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11"/>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11"/>
                                        </p:tgtEl>
                                        <p:attrNameLst>
                                          <p:attrName>ppt_y</p:attrName>
                                        </p:attrNameLst>
                                      </p:cBhvr>
                                      <p:tavLst>
                                        <p:tav tm="0">
                                          <p:val>
                                            <p:strVal val="ppt_y"/>
                                          </p:val>
                                        </p:tav>
                                        <p:tav tm="100000">
                                          <p:val>
                                            <p:strVal val="ppt_y+ppt_h"/>
                                          </p:val>
                                        </p:tav>
                                      </p:tavLst>
                                    </p:anim>
                                    <p:animScale>
                                      <p:cBhvr>
                                        <p:cTn id="14" dur="26">
                                          <p:stCondLst>
                                            <p:cond delay="620"/>
                                          </p:stCondLst>
                                        </p:cTn>
                                        <p:tgtEl>
                                          <p:spTgt spid="11"/>
                                        </p:tgtEl>
                                      </p:cBhvr>
                                      <p:to x="100000" y="60000"/>
                                    </p:animScale>
                                    <p:animScale>
                                      <p:cBhvr>
                                        <p:cTn id="15" dur="166" decel="50000">
                                          <p:stCondLst>
                                            <p:cond delay="646"/>
                                          </p:stCondLst>
                                        </p:cTn>
                                        <p:tgtEl>
                                          <p:spTgt spid="11"/>
                                        </p:tgtEl>
                                      </p:cBhvr>
                                      <p:to x="100000" y="100000"/>
                                    </p:animScale>
                                    <p:animScale>
                                      <p:cBhvr>
                                        <p:cTn id="16" dur="26">
                                          <p:stCondLst>
                                            <p:cond delay="1312"/>
                                          </p:stCondLst>
                                        </p:cTn>
                                        <p:tgtEl>
                                          <p:spTgt spid="11"/>
                                        </p:tgtEl>
                                      </p:cBhvr>
                                      <p:to x="100000" y="80000"/>
                                    </p:animScale>
                                    <p:animScale>
                                      <p:cBhvr>
                                        <p:cTn id="17" dur="166" decel="50000">
                                          <p:stCondLst>
                                            <p:cond delay="1338"/>
                                          </p:stCondLst>
                                        </p:cTn>
                                        <p:tgtEl>
                                          <p:spTgt spid="11"/>
                                        </p:tgtEl>
                                      </p:cBhvr>
                                      <p:to x="100000" y="100000"/>
                                    </p:animScale>
                                    <p:animScale>
                                      <p:cBhvr>
                                        <p:cTn id="18" dur="26">
                                          <p:stCondLst>
                                            <p:cond delay="1642"/>
                                          </p:stCondLst>
                                        </p:cTn>
                                        <p:tgtEl>
                                          <p:spTgt spid="11"/>
                                        </p:tgtEl>
                                      </p:cBhvr>
                                      <p:to x="100000" y="90000"/>
                                    </p:animScale>
                                    <p:animScale>
                                      <p:cBhvr>
                                        <p:cTn id="19" dur="166" decel="50000">
                                          <p:stCondLst>
                                            <p:cond delay="1668"/>
                                          </p:stCondLst>
                                        </p:cTn>
                                        <p:tgtEl>
                                          <p:spTgt spid="11"/>
                                        </p:tgtEl>
                                      </p:cBhvr>
                                      <p:to x="100000" y="100000"/>
                                    </p:animScale>
                                    <p:animScale>
                                      <p:cBhvr>
                                        <p:cTn id="20" dur="26">
                                          <p:stCondLst>
                                            <p:cond delay="1808"/>
                                          </p:stCondLst>
                                        </p:cTn>
                                        <p:tgtEl>
                                          <p:spTgt spid="11"/>
                                        </p:tgtEl>
                                      </p:cBhvr>
                                      <p:to x="100000" y="95000"/>
                                    </p:animScale>
                                    <p:animScale>
                                      <p:cBhvr>
                                        <p:cTn id="21" dur="166" decel="50000">
                                          <p:stCondLst>
                                            <p:cond delay="1834"/>
                                          </p:stCondLst>
                                        </p:cTn>
                                        <p:tgtEl>
                                          <p:spTgt spid="11"/>
                                        </p:tgtEl>
                                      </p:cBhvr>
                                      <p:to x="100000" y="100000"/>
                                    </p:animScale>
                                    <p:set>
                                      <p:cBhvr>
                                        <p:cTn id="22" dur="1" fill="hold">
                                          <p:stCondLst>
                                            <p:cond delay="1999"/>
                                          </p:stCondLst>
                                        </p:cTn>
                                        <p:tgtEl>
                                          <p:spTgt spid="1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GB" sz="4200"/>
              <a:t>Flash cards</a:t>
            </a:r>
            <a:br>
              <a:rPr lang="en-GB" sz="4200"/>
            </a:br>
            <a:endParaRPr lang="en-GB" sz="42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3938516" cy="4251960"/>
          </a:xfrm>
        </p:spPr>
        <p:txBody>
          <a:bodyPr>
            <a:normAutofit/>
          </a:bodyPr>
          <a:lstStyle/>
          <a:p>
            <a:r>
              <a:rPr lang="en-GB" sz="2200"/>
              <a:t>These are a great tool to use with your learner</a:t>
            </a:r>
          </a:p>
          <a:p>
            <a:r>
              <a:rPr lang="en-GB" sz="2200"/>
              <a:t>Using flashcards to self-test helps learn information, and helps to identify any weak spots your learner may have with the material.</a:t>
            </a:r>
          </a:p>
          <a:p>
            <a:r>
              <a:rPr lang="en-GB" sz="2200"/>
              <a:t>Preparation is key!</a:t>
            </a:r>
          </a:p>
          <a:p>
            <a:r>
              <a:rPr lang="en-GB" sz="2200"/>
              <a:t>VIDEO- effective Flashcards</a:t>
            </a:r>
          </a:p>
          <a:p>
            <a:pPr lvl="1"/>
            <a:r>
              <a:rPr lang="en-GB">
                <a:hlinkClick r:id="rId3"/>
              </a:rPr>
              <a:t>https://youtu.be/mzCEJVtED0U</a:t>
            </a:r>
            <a:r>
              <a:rPr lang="en-GB"/>
              <a:t> </a:t>
            </a:r>
          </a:p>
          <a:p>
            <a:pPr lvl="1"/>
            <a:endParaRPr lang="en-GB" sz="1800"/>
          </a:p>
          <a:p>
            <a:pPr lvl="1"/>
            <a:endParaRPr lang="en-GB" sz="1800"/>
          </a:p>
        </p:txBody>
      </p:sp>
      <p:pic>
        <p:nvPicPr>
          <p:cNvPr id="4" name="Picture 3"/>
          <p:cNvPicPr>
            <a:picLocks noChangeAspect="1"/>
          </p:cNvPicPr>
          <p:nvPr/>
        </p:nvPicPr>
        <p:blipFill>
          <a:blip r:embed="rId4"/>
          <a:stretch>
            <a:fillRect/>
          </a:stretch>
        </p:blipFill>
        <p:spPr>
          <a:xfrm>
            <a:off x="5366722" y="168391"/>
            <a:ext cx="6813782" cy="3406891"/>
          </a:xfrm>
          <a:prstGeom prst="rect">
            <a:avLst/>
          </a:prstGeom>
        </p:spPr>
      </p:pic>
      <p:pic>
        <p:nvPicPr>
          <p:cNvPr id="5" name="Picture 4"/>
          <p:cNvPicPr>
            <a:picLocks noChangeAspect="1"/>
          </p:cNvPicPr>
          <p:nvPr/>
        </p:nvPicPr>
        <p:blipFill>
          <a:blip r:embed="rId5"/>
          <a:stretch>
            <a:fillRect/>
          </a:stretch>
        </p:blipFill>
        <p:spPr>
          <a:xfrm>
            <a:off x="6430123" y="3575282"/>
            <a:ext cx="4923677" cy="3136435"/>
          </a:xfrm>
          <a:prstGeom prst="rect">
            <a:avLst/>
          </a:prstGeom>
        </p:spPr>
      </p:pic>
      <p:pic>
        <p:nvPicPr>
          <p:cNvPr id="6" name="Picture 5"/>
          <p:cNvPicPr>
            <a:picLocks noChangeAspect="1"/>
          </p:cNvPicPr>
          <p:nvPr/>
        </p:nvPicPr>
        <p:blipFill>
          <a:blip r:embed="rId6"/>
          <a:stretch>
            <a:fillRect/>
          </a:stretch>
        </p:blipFill>
        <p:spPr>
          <a:xfrm>
            <a:off x="6634839" y="1677373"/>
            <a:ext cx="4572000" cy="3286125"/>
          </a:xfrm>
          <a:prstGeom prst="rect">
            <a:avLst/>
          </a:prstGeom>
        </p:spPr>
      </p:pic>
    </p:spTree>
    <p:extLst>
      <p:ext uri="{BB962C8B-B14F-4D97-AF65-F5344CB8AC3E}">
        <p14:creationId xmlns:p14="http://schemas.microsoft.com/office/powerpoint/2010/main" val="34671982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6C0F4-F5FE-FFBA-53A9-C520FAF05319}"/>
              </a:ext>
            </a:extLst>
          </p:cNvPr>
          <p:cNvSpPr>
            <a:spLocks noGrp="1"/>
          </p:cNvSpPr>
          <p:nvPr>
            <p:ph type="title"/>
          </p:nvPr>
        </p:nvSpPr>
        <p:spPr>
          <a:xfrm>
            <a:off x="838200" y="800993"/>
            <a:ext cx="3687491" cy="2628007"/>
          </a:xfrm>
        </p:spPr>
        <p:txBody>
          <a:bodyPr anchor="t">
            <a:normAutofit/>
          </a:bodyPr>
          <a:lstStyle/>
          <a:p>
            <a:r>
              <a:rPr lang="en-US" sz="3200">
                <a:cs typeface="Calibri Light"/>
              </a:rPr>
              <a:t>Why is it a good idea to use past papers?</a:t>
            </a:r>
            <a:endParaRPr lang="en-US" sz="3200"/>
          </a:p>
        </p:txBody>
      </p:sp>
      <p:sp>
        <p:nvSpPr>
          <p:cNvPr id="16" name="Content Placeholder 15">
            <a:extLst>
              <a:ext uri="{FF2B5EF4-FFF2-40B4-BE49-F238E27FC236}">
                <a16:creationId xmlns:a16="http://schemas.microsoft.com/office/drawing/2014/main" id="{7FB18E61-FA6D-AC0C-F40D-1E6168DAF5BC}"/>
              </a:ext>
            </a:extLst>
          </p:cNvPr>
          <p:cNvSpPr>
            <a:spLocks noGrp="1"/>
          </p:cNvSpPr>
          <p:nvPr>
            <p:ph idx="1"/>
          </p:nvPr>
        </p:nvSpPr>
        <p:spPr>
          <a:xfrm>
            <a:off x="5341546" y="751554"/>
            <a:ext cx="6012254" cy="2677446"/>
          </a:xfrm>
        </p:spPr>
        <p:txBody>
          <a:bodyPr vert="horz" lIns="91440" tIns="45720" rIns="91440" bIns="45720" rtlCol="0" anchor="t">
            <a:normAutofit/>
          </a:bodyPr>
          <a:lstStyle/>
          <a:p>
            <a:r>
              <a:rPr lang="en-US" sz="3200" dirty="0">
                <a:cs typeface="Calibri"/>
              </a:rPr>
              <a:t>Timing</a:t>
            </a:r>
            <a:endParaRPr lang="en-US" sz="3200" dirty="0">
              <a:ea typeface="Calibri"/>
              <a:cs typeface="Calibri"/>
            </a:endParaRPr>
          </a:p>
          <a:p>
            <a:r>
              <a:rPr lang="en-US" sz="3200" dirty="0">
                <a:cs typeface="Calibri"/>
              </a:rPr>
              <a:t>Language</a:t>
            </a:r>
            <a:endParaRPr lang="en-US" sz="3200" dirty="0">
              <a:ea typeface="Calibri"/>
              <a:cs typeface="Calibri"/>
            </a:endParaRPr>
          </a:p>
          <a:p>
            <a:r>
              <a:rPr lang="en-US" sz="3200" dirty="0">
                <a:cs typeface="Calibri"/>
              </a:rPr>
              <a:t>Marks</a:t>
            </a:r>
            <a:endParaRPr lang="en-US" sz="3200" dirty="0">
              <a:ea typeface="Calibri"/>
              <a:cs typeface="Calibri"/>
            </a:endParaRPr>
          </a:p>
          <a:p>
            <a:r>
              <a:rPr lang="en-US" sz="3200" dirty="0">
                <a:cs typeface="Calibri"/>
              </a:rPr>
              <a:t>Reflection</a:t>
            </a:r>
            <a:endParaRPr lang="en-US" sz="3200" dirty="0">
              <a:ea typeface="Calibri"/>
              <a:cs typeface="Calibri"/>
            </a:endParaRPr>
          </a:p>
        </p:txBody>
      </p:sp>
      <p:pic>
        <p:nvPicPr>
          <p:cNvPr id="8" name="Picture 8" descr="A picture containing text, stationary, pencil&#10;&#10;Description automatically generated">
            <a:extLst>
              <a:ext uri="{FF2B5EF4-FFF2-40B4-BE49-F238E27FC236}">
                <a16:creationId xmlns:a16="http://schemas.microsoft.com/office/drawing/2014/main" id="{8659980C-6A2D-0F48-D5F5-020BA0E73876}"/>
              </a:ext>
            </a:extLst>
          </p:cNvPr>
          <p:cNvPicPr>
            <a:picLocks noChangeAspect="1"/>
          </p:cNvPicPr>
          <p:nvPr/>
        </p:nvPicPr>
        <p:blipFill>
          <a:blip r:embed="rId3">
            <a:extLst>
              <a:ext uri="{837473B0-CC2E-450A-ABE3-18F120FF3D39}">
                <a1611:picAttrSrcUrl xmlns:a1611="http://schemas.microsoft.com/office/drawing/2016/11/main" r:id="rId4"/>
              </a:ext>
            </a:extLst>
          </a:blip>
          <a:srcRect l="19607" r="27157" b="3"/>
          <a:stretch>
            <a:fillRect/>
          </a:stretch>
        </p:blipFill>
        <p:spPr>
          <a:xfrm>
            <a:off x="-1" y="3941391"/>
            <a:ext cx="3043212" cy="2815229"/>
          </a:xfrm>
          <a:prstGeom prst="rect">
            <a:avLst/>
          </a:prstGeom>
        </p:spPr>
      </p:pic>
      <p:pic>
        <p:nvPicPr>
          <p:cNvPr id="11" name="Picture 11" descr="A picture containing mirror, table&#10;&#10;Description automatically generated">
            <a:extLst>
              <a:ext uri="{FF2B5EF4-FFF2-40B4-BE49-F238E27FC236}">
                <a16:creationId xmlns:a16="http://schemas.microsoft.com/office/drawing/2014/main" id="{4A70E123-FD5F-F1DF-E5BF-D4CE6DEA1AC7}"/>
              </a:ext>
            </a:extLst>
          </p:cNvPr>
          <p:cNvPicPr>
            <a:picLocks noChangeAspect="1"/>
          </p:cNvPicPr>
          <p:nvPr/>
        </p:nvPicPr>
        <p:blipFill>
          <a:blip r:embed="rId5">
            <a:extLst>
              <a:ext uri="{837473B0-CC2E-450A-ABE3-18F120FF3D39}">
                <a1611:picAttrSrcUrl xmlns:a1611="http://schemas.microsoft.com/office/drawing/2016/11/main" r:id="rId6"/>
              </a:ext>
            </a:extLst>
          </a:blip>
          <a:srcRect r="18926" b="-1"/>
          <a:stretch>
            <a:fillRect/>
          </a:stretch>
        </p:blipFill>
        <p:spPr>
          <a:xfrm>
            <a:off x="3043215" y="3941391"/>
            <a:ext cx="3043210" cy="2815229"/>
          </a:xfrm>
          <a:prstGeom prst="rect">
            <a:avLst/>
          </a:prstGeom>
        </p:spPr>
      </p:pic>
      <p:pic>
        <p:nvPicPr>
          <p:cNvPr id="4" name="Picture 4" descr="Stopwatch with time motion blur">
            <a:extLst>
              <a:ext uri="{FF2B5EF4-FFF2-40B4-BE49-F238E27FC236}">
                <a16:creationId xmlns:a16="http://schemas.microsoft.com/office/drawing/2014/main" id="{C2E0B180-9AD2-9EBB-711C-85A32E4813B0}"/>
              </a:ext>
            </a:extLst>
          </p:cNvPr>
          <p:cNvPicPr>
            <a:picLocks noChangeAspect="1"/>
          </p:cNvPicPr>
          <p:nvPr/>
        </p:nvPicPr>
        <p:blipFill>
          <a:blip r:embed="rId7"/>
          <a:srcRect r="4" b="38639"/>
          <a:stretch>
            <a:fillRect/>
          </a:stretch>
        </p:blipFill>
        <p:spPr>
          <a:xfrm>
            <a:off x="6067271" y="3941391"/>
            <a:ext cx="3062359" cy="2815229"/>
          </a:xfrm>
          <a:prstGeom prst="rect">
            <a:avLst/>
          </a:prstGeom>
        </p:spPr>
      </p:pic>
      <p:pic>
        <p:nvPicPr>
          <p:cNvPr id="5" name="Picture 5" descr="Text&#10;&#10;Description automatically generated">
            <a:extLst>
              <a:ext uri="{FF2B5EF4-FFF2-40B4-BE49-F238E27FC236}">
                <a16:creationId xmlns:a16="http://schemas.microsoft.com/office/drawing/2014/main" id="{AA74F183-7D29-4554-A84F-AF0700E08785}"/>
              </a:ext>
            </a:extLst>
          </p:cNvPr>
          <p:cNvPicPr>
            <a:picLocks noChangeAspect="1"/>
          </p:cNvPicPr>
          <p:nvPr/>
        </p:nvPicPr>
        <p:blipFill>
          <a:blip r:embed="rId8">
            <a:extLst>
              <a:ext uri="{837473B0-CC2E-450A-ABE3-18F120FF3D39}">
                <a1611:picAttrSrcUrl xmlns:a1611="http://schemas.microsoft.com/office/drawing/2016/11/main" r:id="rId9"/>
              </a:ext>
            </a:extLst>
          </a:blip>
          <a:srcRect l="21402" r="6355" b="5"/>
          <a:stretch>
            <a:fillRect/>
          </a:stretch>
        </p:blipFill>
        <p:spPr>
          <a:xfrm>
            <a:off x="9129634" y="3941391"/>
            <a:ext cx="3062367" cy="2815229"/>
          </a:xfrm>
          <a:prstGeom prst="rect">
            <a:avLst/>
          </a:prstGeom>
        </p:spPr>
      </p:pic>
      <p:grpSp>
        <p:nvGrpSpPr>
          <p:cNvPr id="21" name="Group 20">
            <a:extLst>
              <a:ext uri="{FF2B5EF4-FFF2-40B4-BE49-F238E27FC236}">
                <a16:creationId xmlns:a16="http://schemas.microsoft.com/office/drawing/2014/main" id="{C574E4A4-0AD5-C39F-C13D-7E8670AC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22" name="Rectangle 21">
              <a:extLst>
                <a:ext uri="{FF2B5EF4-FFF2-40B4-BE49-F238E27FC236}">
                  <a16:creationId xmlns:a16="http://schemas.microsoft.com/office/drawing/2014/main" id="{D2EA8E1F-A3AB-EA37-D447-A7176ADC0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4BA907D-9668-D23E-999D-5F38D002E2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60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55514101"/>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967" y="41900"/>
            <a:ext cx="10944279" cy="1123223"/>
          </a:xfrm>
        </p:spPr>
        <p:txBody>
          <a:bodyPr anchor="b">
            <a:normAutofit fontScale="90000"/>
          </a:bodyPr>
          <a:lstStyle/>
          <a:p>
            <a:r>
              <a:rPr lang="en-GB" sz="5400"/>
              <a:t>How can past papers be used effectively? </a:t>
            </a:r>
          </a:p>
        </p:txBody>
      </p:sp>
      <p:sp>
        <p:nvSpPr>
          <p:cNvPr id="3" name="Content Placeholder 2"/>
          <p:cNvSpPr>
            <a:spLocks noGrp="1"/>
          </p:cNvSpPr>
          <p:nvPr>
            <p:ph idx="1"/>
          </p:nvPr>
        </p:nvSpPr>
        <p:spPr>
          <a:xfrm>
            <a:off x="468703" y="1649644"/>
            <a:ext cx="5574731" cy="4623858"/>
          </a:xfrm>
        </p:spPr>
        <p:txBody>
          <a:bodyPr anchor="t">
            <a:normAutofit lnSpcReduction="10000"/>
          </a:bodyPr>
          <a:lstStyle/>
          <a:p>
            <a:pPr marL="342900" indent="-342900"/>
            <a:r>
              <a:rPr lang="en-GB">
                <a:cs typeface="Calibri" panose="020F0502020204030204"/>
              </a:rPr>
              <a:t>Complete under timed conditions – set a timer and complete the question/s in exam conditions</a:t>
            </a:r>
            <a:endParaRPr lang="en-US">
              <a:ea typeface="Calibri"/>
              <a:cs typeface="Calibri"/>
            </a:endParaRPr>
          </a:p>
          <a:p>
            <a:pPr marL="342900" indent="-342900"/>
            <a:r>
              <a:rPr lang="en-GB">
                <a:cs typeface="Calibri" panose="020F0502020204030204"/>
              </a:rPr>
              <a:t>When answering the questions </a:t>
            </a:r>
            <a:r>
              <a:rPr lang="en-GB" sz="3600" b="1">
                <a:solidFill>
                  <a:srgbClr val="FF0000"/>
                </a:solidFill>
                <a:cs typeface="Calibri" panose="020F0502020204030204"/>
              </a:rPr>
              <a:t>R</a:t>
            </a:r>
            <a:r>
              <a:rPr lang="en-GB" sz="3600" b="1">
                <a:solidFill>
                  <a:srgbClr val="FFC000"/>
                </a:solidFill>
                <a:cs typeface="Calibri" panose="020F0502020204030204"/>
              </a:rPr>
              <a:t>A</a:t>
            </a:r>
            <a:r>
              <a:rPr lang="en-GB" sz="3600" b="1">
                <a:solidFill>
                  <a:srgbClr val="00B050"/>
                </a:solidFill>
                <a:cs typeface="Calibri" panose="020F0502020204030204"/>
              </a:rPr>
              <a:t>G</a:t>
            </a:r>
            <a:r>
              <a:rPr lang="en-GB" sz="3600">
                <a:cs typeface="Calibri" panose="020F0502020204030204"/>
              </a:rPr>
              <a:t> </a:t>
            </a:r>
            <a:r>
              <a:rPr lang="en-GB">
                <a:cs typeface="Calibri" panose="020F0502020204030204"/>
              </a:rPr>
              <a:t>rate as you complete them ( or before!)</a:t>
            </a:r>
            <a:endParaRPr lang="en-GB">
              <a:ea typeface="Calibri"/>
              <a:cs typeface="Calibri" panose="020F0502020204030204"/>
            </a:endParaRPr>
          </a:p>
          <a:p>
            <a:pPr marL="342900" indent="-342900"/>
            <a:r>
              <a:rPr lang="en-GB">
                <a:cs typeface="Calibri" panose="020F0502020204030204"/>
              </a:rPr>
              <a:t>After the paper, mark your questions</a:t>
            </a:r>
            <a:endParaRPr lang="en-GB">
              <a:ea typeface="Calibri"/>
              <a:cs typeface="Calibri" panose="020F0502020204030204"/>
            </a:endParaRPr>
          </a:p>
          <a:p>
            <a:pPr marL="800100" lvl="1" indent="-342900">
              <a:buFont typeface="Courier New" panose="020B0604020202020204" pitchFamily="34" charset="0"/>
              <a:buChar char="o"/>
            </a:pPr>
            <a:endParaRPr lang="en-GB">
              <a:cs typeface="Calibri" panose="020F0502020204030204"/>
            </a:endParaRPr>
          </a:p>
          <a:p>
            <a:pPr marL="800100" lvl="1" indent="-342900">
              <a:buFont typeface="Courier New" panose="020B0604020202020204" pitchFamily="34" charset="0"/>
              <a:buChar char="o"/>
            </a:pPr>
            <a:r>
              <a:rPr lang="en-GB">
                <a:cs typeface="Calibri" panose="020F0502020204030204"/>
              </a:rPr>
              <a:t>Questions should help learner identify areas to focus revision on </a:t>
            </a:r>
            <a:endParaRPr lang="en-GB">
              <a:ea typeface="Calibri"/>
              <a:cs typeface="Calibri" panose="020F0502020204030204"/>
            </a:endParaRPr>
          </a:p>
          <a:p>
            <a:endParaRPr lang="en-GB" sz="2000">
              <a:cs typeface="Calibri" panose="020F0502020204030204"/>
            </a:endParaRPr>
          </a:p>
        </p:txBody>
      </p:sp>
      <p:pic>
        <p:nvPicPr>
          <p:cNvPr id="4" name="Picture 4" descr="Logo, company name&#10;&#10;Description automatically generated">
            <a:extLst>
              <a:ext uri="{FF2B5EF4-FFF2-40B4-BE49-F238E27FC236}">
                <a16:creationId xmlns:a16="http://schemas.microsoft.com/office/drawing/2014/main" id="{5AAA1538-AC46-A285-ADD5-DA7F47854FFD}"/>
              </a:ext>
            </a:extLst>
          </p:cNvPr>
          <p:cNvPicPr>
            <a:picLocks noChangeAspect="1"/>
          </p:cNvPicPr>
          <p:nvPr/>
        </p:nvPicPr>
        <p:blipFill>
          <a:blip r:embed="rId3"/>
          <a:stretch>
            <a:fillRect/>
          </a:stretch>
        </p:blipFill>
        <p:spPr>
          <a:xfrm>
            <a:off x="6645386" y="1605289"/>
            <a:ext cx="4668214" cy="4668214"/>
          </a:xfrm>
          <a:prstGeom prst="rect">
            <a:avLst/>
          </a:prstGeom>
        </p:spPr>
      </p:pic>
    </p:spTree>
    <p:extLst>
      <p:ext uri="{BB962C8B-B14F-4D97-AF65-F5344CB8AC3E}">
        <p14:creationId xmlns:p14="http://schemas.microsoft.com/office/powerpoint/2010/main" val="2102744046"/>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32103-341A-AF81-72E1-9EEA0B23A915}"/>
              </a:ext>
            </a:extLst>
          </p:cNvPr>
          <p:cNvSpPr>
            <a:spLocks noGrp="1"/>
          </p:cNvSpPr>
          <p:nvPr>
            <p:ph type="title"/>
          </p:nvPr>
        </p:nvSpPr>
        <p:spPr/>
        <p:txBody>
          <a:bodyPr/>
          <a:lstStyle/>
          <a:p>
            <a:r>
              <a:rPr lang="en-US">
                <a:cs typeface="Calibri Light"/>
              </a:rPr>
              <a:t>Nightmare before the exam...</a:t>
            </a:r>
            <a:endParaRPr lang="en-US"/>
          </a:p>
        </p:txBody>
      </p:sp>
      <p:sp>
        <p:nvSpPr>
          <p:cNvPr id="3" name="Content Placeholder 2">
            <a:extLst>
              <a:ext uri="{FF2B5EF4-FFF2-40B4-BE49-F238E27FC236}">
                <a16:creationId xmlns:a16="http://schemas.microsoft.com/office/drawing/2014/main" id="{A40E451B-2427-1BA1-16C4-229467A6BB47}"/>
              </a:ext>
            </a:extLst>
          </p:cNvPr>
          <p:cNvSpPr>
            <a:spLocks noGrp="1"/>
          </p:cNvSpPr>
          <p:nvPr>
            <p:ph idx="1"/>
          </p:nvPr>
        </p:nvSpPr>
        <p:spPr>
          <a:xfrm>
            <a:off x="5138979" y="1761049"/>
            <a:ext cx="6214821" cy="4415914"/>
          </a:xfrm>
        </p:spPr>
        <p:txBody>
          <a:bodyPr vert="horz" lIns="91440" tIns="45720" rIns="91440" bIns="45720" rtlCol="0" anchor="t">
            <a:normAutofit lnSpcReduction="10000"/>
          </a:bodyPr>
          <a:lstStyle/>
          <a:p>
            <a:r>
              <a:rPr lang="en-US">
                <a:cs typeface="Calibri"/>
              </a:rPr>
              <a:t>Use available past papers to create a 'nightmare' paper and tailor revision towards this</a:t>
            </a:r>
          </a:p>
          <a:p>
            <a:r>
              <a:rPr lang="en-US" sz="3200" b="1">
                <a:cs typeface="Calibri"/>
              </a:rPr>
              <a:t>Why?</a:t>
            </a:r>
            <a:endParaRPr lang="en-US" sz="3200" b="1">
              <a:ea typeface="Calibri"/>
              <a:cs typeface="Calibri"/>
            </a:endParaRPr>
          </a:p>
          <a:p>
            <a:pPr lvl="1">
              <a:buFont typeface="Courier New" panose="020B0604020202020204" pitchFamily="34" charset="0"/>
              <a:buChar char="o"/>
            </a:pPr>
            <a:r>
              <a:rPr lang="en-US" sz="2800" b="1">
                <a:cs typeface="Calibri"/>
              </a:rPr>
              <a:t>It's easy to study the stuff that is known, it's better to study the stuff that is hard</a:t>
            </a:r>
            <a:endParaRPr lang="en-US" sz="2800" b="1">
              <a:ea typeface="Calibri"/>
              <a:cs typeface="Calibri"/>
            </a:endParaRPr>
          </a:p>
          <a:p>
            <a:endParaRPr lang="en-US">
              <a:cs typeface="Calibri"/>
            </a:endParaRPr>
          </a:p>
          <a:p>
            <a:r>
              <a:rPr lang="en-US">
                <a:cs typeface="Calibri"/>
              </a:rPr>
              <a:t>Staff across the school are very willing to mark </a:t>
            </a:r>
            <a:r>
              <a:rPr lang="en-US" b="1">
                <a:cs typeface="Calibri"/>
              </a:rPr>
              <a:t>individual</a:t>
            </a:r>
            <a:r>
              <a:rPr lang="en-US">
                <a:cs typeface="Calibri"/>
              </a:rPr>
              <a:t> questions</a:t>
            </a:r>
            <a:endParaRPr lang="en-US">
              <a:ea typeface="Calibri"/>
              <a:cs typeface="Calibri"/>
            </a:endParaRPr>
          </a:p>
        </p:txBody>
      </p:sp>
      <p:pic>
        <p:nvPicPr>
          <p:cNvPr id="6" name="Picture 5" descr="A cartoon of a person wrapped in a blanket&#10;&#10;Description automatically generated">
            <a:extLst>
              <a:ext uri="{FF2B5EF4-FFF2-40B4-BE49-F238E27FC236}">
                <a16:creationId xmlns:a16="http://schemas.microsoft.com/office/drawing/2014/main" id="{5EA4854D-CB8C-8616-A50C-19C69C8F38C4}"/>
              </a:ext>
            </a:extLst>
          </p:cNvPr>
          <p:cNvPicPr>
            <a:picLocks noChangeAspect="1"/>
          </p:cNvPicPr>
          <p:nvPr/>
        </p:nvPicPr>
        <p:blipFill>
          <a:blip r:embed="rId2"/>
          <a:stretch>
            <a:fillRect/>
          </a:stretch>
        </p:blipFill>
        <p:spPr>
          <a:xfrm>
            <a:off x="1149862" y="2021641"/>
            <a:ext cx="3447564" cy="3395904"/>
          </a:xfrm>
          <a:prstGeom prst="rect">
            <a:avLst/>
          </a:prstGeom>
        </p:spPr>
      </p:pic>
    </p:spTree>
    <p:extLst>
      <p:ext uri="{BB962C8B-B14F-4D97-AF65-F5344CB8AC3E}">
        <p14:creationId xmlns:p14="http://schemas.microsoft.com/office/powerpoint/2010/main" val="1731589544"/>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340" y="175846"/>
            <a:ext cx="4818888" cy="958645"/>
          </a:xfrm>
        </p:spPr>
        <p:txBody>
          <a:bodyPr anchor="b">
            <a:normAutofit/>
          </a:bodyPr>
          <a:lstStyle/>
          <a:p>
            <a:r>
              <a:rPr lang="en-GB" sz="5400"/>
              <a:t>Model answers</a:t>
            </a:r>
          </a:p>
        </p:txBody>
      </p:sp>
      <p:sp>
        <p:nvSpPr>
          <p:cNvPr id="3" name="Content Placeholder 2"/>
          <p:cNvSpPr>
            <a:spLocks noGrp="1"/>
          </p:cNvSpPr>
          <p:nvPr>
            <p:ph idx="1"/>
          </p:nvPr>
        </p:nvSpPr>
        <p:spPr>
          <a:xfrm>
            <a:off x="630936" y="1353362"/>
            <a:ext cx="4818888" cy="3993348"/>
          </a:xfrm>
        </p:spPr>
        <p:txBody>
          <a:bodyPr anchor="t">
            <a:normAutofit/>
          </a:bodyPr>
          <a:lstStyle/>
          <a:p>
            <a:r>
              <a:rPr lang="en-GB" sz="2200"/>
              <a:t>Use past papers </a:t>
            </a:r>
            <a:r>
              <a:rPr lang="en-GB" sz="2200" b="1"/>
              <a:t>WISELY</a:t>
            </a:r>
            <a:endParaRPr lang="en-GB" sz="2200" b="1">
              <a:cs typeface="Calibri"/>
            </a:endParaRPr>
          </a:p>
          <a:p>
            <a:r>
              <a:rPr lang="en-GB" sz="2200"/>
              <a:t>Use the marking schemes to create </a:t>
            </a:r>
            <a:r>
              <a:rPr lang="en-GB" sz="2200" b="1"/>
              <a:t>MODEL</a:t>
            </a:r>
            <a:r>
              <a:rPr lang="en-GB" sz="2200"/>
              <a:t> answers question types or topics you find hard.</a:t>
            </a:r>
            <a:endParaRPr lang="en-GB" sz="2200">
              <a:cs typeface="Calibri"/>
            </a:endParaRPr>
          </a:p>
          <a:p>
            <a:r>
              <a:rPr lang="en-GB" sz="2200"/>
              <a:t>Once you have them MARK them – highlight out what would get a mark and where- your teacher can help</a:t>
            </a:r>
            <a:endParaRPr lang="en-GB" sz="2200">
              <a:cs typeface="Calibri"/>
            </a:endParaRPr>
          </a:p>
          <a:p>
            <a:r>
              <a:rPr lang="en-GB" sz="2200"/>
              <a:t>Once you have done this,</a:t>
            </a:r>
            <a:r>
              <a:rPr lang="en-GB" sz="2200" b="1"/>
              <a:t> attempt the question for real </a:t>
            </a:r>
            <a:r>
              <a:rPr lang="en-GB" sz="2200"/>
              <a:t>and then check your answers.</a:t>
            </a:r>
            <a:endParaRPr lang="en-GB" sz="2200">
              <a:cs typeface="Calibri"/>
            </a:endParaRPr>
          </a:p>
        </p:txBody>
      </p:sp>
      <p:pic>
        <p:nvPicPr>
          <p:cNvPr id="10" name="Picture 9" descr="Text, letter&#10;&#10;Description automatically generated">
            <a:extLst>
              <a:ext uri="{FF2B5EF4-FFF2-40B4-BE49-F238E27FC236}">
                <a16:creationId xmlns:a16="http://schemas.microsoft.com/office/drawing/2014/main" id="{8DF4AA41-4350-4B21-A51C-B011968A4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8505" y="4159"/>
            <a:ext cx="6462386" cy="6867599"/>
          </a:xfrm>
          <a:prstGeom prst="rect">
            <a:avLst/>
          </a:prstGeom>
        </p:spPr>
      </p:pic>
    </p:spTree>
    <p:extLst>
      <p:ext uri="{BB962C8B-B14F-4D97-AF65-F5344CB8AC3E}">
        <p14:creationId xmlns:p14="http://schemas.microsoft.com/office/powerpoint/2010/main" val="126512782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954B6551-0C11-905E-BAA3-04592754509E}"/>
              </a:ext>
            </a:extLst>
          </p:cNvPr>
          <p:cNvPicPr>
            <a:picLocks noChangeAspect="1"/>
          </p:cNvPicPr>
          <p:nvPr/>
        </p:nvPicPr>
        <p:blipFill rotWithShape="1">
          <a:blip r:embed="rId3">
            <a:alphaModFix amt="40000"/>
            <a:extLst>
              <a:ext uri="{837473B0-CC2E-450A-ABE3-18F120FF3D39}">
                <a1611:picAttrSrcUrl xmlns:a1611="http://schemas.microsoft.com/office/drawing/2016/11/main" r:id="rId4"/>
              </a:ext>
            </a:extLst>
          </a:blip>
          <a:srcRect t="19572" b="19944"/>
          <a:stretch/>
        </p:blipFill>
        <p:spPr>
          <a:xfrm>
            <a:off x="7280031" y="890953"/>
            <a:ext cx="4911969" cy="4400465"/>
          </a:xfrm>
          <a:prstGeom prst="rect">
            <a:avLst/>
          </a:prstGeom>
        </p:spPr>
      </p:pic>
      <p:sp>
        <p:nvSpPr>
          <p:cNvPr id="2" name="Title 1">
            <a:extLst>
              <a:ext uri="{FF2B5EF4-FFF2-40B4-BE49-F238E27FC236}">
                <a16:creationId xmlns:a16="http://schemas.microsoft.com/office/drawing/2014/main" id="{9F880ACF-E5E1-DDCA-E109-56FC6A528D87}"/>
              </a:ext>
            </a:extLst>
          </p:cNvPr>
          <p:cNvSpPr>
            <a:spLocks noGrp="1"/>
          </p:cNvSpPr>
          <p:nvPr>
            <p:ph type="ctrTitle"/>
          </p:nvPr>
        </p:nvSpPr>
        <p:spPr>
          <a:xfrm>
            <a:off x="0" y="846360"/>
            <a:ext cx="10261600" cy="3564869"/>
          </a:xfrm>
        </p:spPr>
        <p:txBody>
          <a:bodyPr>
            <a:normAutofit/>
          </a:bodyPr>
          <a:lstStyle/>
          <a:p>
            <a:pPr algn="l"/>
            <a:r>
              <a:rPr lang="en-US" sz="9600" b="1">
                <a:ln w="22225">
                  <a:solidFill>
                    <a:schemeClr val="tx1"/>
                  </a:solidFill>
                  <a:miter lim="800000"/>
                </a:ln>
                <a:latin typeface="Aptos"/>
              </a:rPr>
              <a:t>Digital Tools</a:t>
            </a:r>
            <a:endParaRPr lang="en-US" sz="9600" b="1">
              <a:ln w="22225">
                <a:solidFill>
                  <a:prstClr val="black"/>
                </a:solidFill>
                <a:miter lim="800000"/>
              </a:ln>
              <a:latin typeface="Aptos"/>
            </a:endParaRPr>
          </a:p>
        </p:txBody>
      </p:sp>
      <p:sp>
        <p:nvSpPr>
          <p:cNvPr id="3" name="Subtitle 2">
            <a:extLst>
              <a:ext uri="{FF2B5EF4-FFF2-40B4-BE49-F238E27FC236}">
                <a16:creationId xmlns:a16="http://schemas.microsoft.com/office/drawing/2014/main" id="{5CF39CD3-5EA7-EC31-2D98-911315B8610C}"/>
              </a:ext>
            </a:extLst>
          </p:cNvPr>
          <p:cNvSpPr>
            <a:spLocks noGrp="1"/>
          </p:cNvSpPr>
          <p:nvPr>
            <p:ph type="subTitle" idx="1"/>
          </p:nvPr>
        </p:nvSpPr>
        <p:spPr>
          <a:xfrm>
            <a:off x="0" y="4689920"/>
            <a:ext cx="10261600" cy="1202995"/>
          </a:xfrm>
        </p:spPr>
        <p:txBody>
          <a:bodyPr>
            <a:normAutofit/>
          </a:bodyPr>
          <a:lstStyle/>
          <a:p>
            <a:pPr algn="l"/>
            <a:endParaRPr lang="en-US" sz="3200">
              <a:solidFill>
                <a:srgbClr val="7030A0"/>
              </a:solidFill>
              <a:latin typeface="Dyslexie" panose="02000000000000000000" pitchFamily="2" charset="0"/>
            </a:endParaRPr>
          </a:p>
        </p:txBody>
      </p:sp>
    </p:spTree>
    <p:extLst>
      <p:ext uri="{BB962C8B-B14F-4D97-AF65-F5344CB8AC3E}">
        <p14:creationId xmlns:p14="http://schemas.microsoft.com/office/powerpoint/2010/main" val="3833653266"/>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7729F-3F9B-5586-FDC9-75D7BB76D6E0}"/>
              </a:ext>
            </a:extLst>
          </p:cNvPr>
          <p:cNvSpPr>
            <a:spLocks noGrp="1"/>
          </p:cNvSpPr>
          <p:nvPr>
            <p:ph type="title"/>
          </p:nvPr>
        </p:nvSpPr>
        <p:spPr/>
        <p:txBody>
          <a:bodyPr/>
          <a:lstStyle/>
          <a:p>
            <a:r>
              <a:rPr lang="en-US"/>
              <a:t>OneNote Overview </a:t>
            </a:r>
          </a:p>
        </p:txBody>
      </p:sp>
      <p:graphicFrame>
        <p:nvGraphicFramePr>
          <p:cNvPr id="6" name="Content Placeholder 2">
            <a:extLst>
              <a:ext uri="{FF2B5EF4-FFF2-40B4-BE49-F238E27FC236}">
                <a16:creationId xmlns:a16="http://schemas.microsoft.com/office/drawing/2014/main" id="{A388F1D5-377F-6DA7-8DD7-888D9C705CA5}"/>
              </a:ext>
            </a:extLst>
          </p:cNvPr>
          <p:cNvGraphicFramePr>
            <a:graphicFrameLocks noGrp="1"/>
          </p:cNvGraphicFramePr>
          <p:nvPr>
            <p:ph idx="1"/>
          </p:nvPr>
        </p:nvGraphicFramePr>
        <p:xfrm>
          <a:off x="632085" y="1546996"/>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8372604"/>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F375F-CC0C-F210-8212-15B0F321F469}"/>
              </a:ext>
            </a:extLst>
          </p:cNvPr>
          <p:cNvSpPr>
            <a:spLocks noGrp="1"/>
          </p:cNvSpPr>
          <p:nvPr>
            <p:ph type="title"/>
          </p:nvPr>
        </p:nvSpPr>
        <p:spPr>
          <a:xfrm>
            <a:off x="8019170" y="1896274"/>
            <a:ext cx="4172830" cy="1325563"/>
          </a:xfrm>
        </p:spPr>
        <p:txBody>
          <a:bodyPr>
            <a:normAutofit fontScale="90000"/>
          </a:bodyPr>
          <a:lstStyle/>
          <a:p>
            <a:r>
              <a:rPr lang="en-US" sz="5400"/>
              <a:t>Why OneNote?</a:t>
            </a:r>
          </a:p>
        </p:txBody>
      </p:sp>
      <p:graphicFrame>
        <p:nvGraphicFramePr>
          <p:cNvPr id="4" name="Content Placeholder 3">
            <a:extLst>
              <a:ext uri="{FF2B5EF4-FFF2-40B4-BE49-F238E27FC236}">
                <a16:creationId xmlns:a16="http://schemas.microsoft.com/office/drawing/2014/main" id="{35796360-152F-D823-920C-9DBF64ECE3EC}"/>
              </a:ext>
            </a:extLst>
          </p:cNvPr>
          <p:cNvGraphicFramePr>
            <a:graphicFrameLocks noGrp="1"/>
          </p:cNvGraphicFramePr>
          <p:nvPr>
            <p:ph idx="1"/>
            <p:extLst>
              <p:ext uri="{D42A27DB-BD31-4B8C-83A1-F6EECF244321}">
                <p14:modId xmlns:p14="http://schemas.microsoft.com/office/powerpoint/2010/main" val="817983263"/>
              </p:ext>
            </p:extLst>
          </p:nvPr>
        </p:nvGraphicFramePr>
        <p:xfrm>
          <a:off x="-1172281" y="318718"/>
          <a:ext cx="9775651" cy="5806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7093294"/>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2771157" y="92671"/>
            <a:ext cx="6745062" cy="6334584"/>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59189" y="401785"/>
            <a:ext cx="5258359" cy="842352"/>
          </a:xfrm>
        </p:spPr>
        <p:txBody>
          <a:bodyPr>
            <a:normAutofit fontScale="90000"/>
          </a:bodyPr>
          <a:lstStyle/>
          <a:p>
            <a:r>
              <a:rPr lang="en-GB"/>
              <a:t>Multimedia </a:t>
            </a:r>
            <a:br>
              <a:rPr lang="en-GB"/>
            </a:br>
            <a:r>
              <a:rPr lang="en-GB"/>
              <a:t>Content</a:t>
            </a:r>
          </a:p>
        </p:txBody>
      </p:sp>
      <p:sp>
        <p:nvSpPr>
          <p:cNvPr id="5" name="Rounded Rectangle 4"/>
          <p:cNvSpPr/>
          <p:nvPr/>
        </p:nvSpPr>
        <p:spPr>
          <a:xfrm>
            <a:off x="9223582" y="2673000"/>
            <a:ext cx="2340000" cy="756000"/>
          </a:xfrm>
          <a:prstGeom prst="roundRect">
            <a:avLst/>
          </a:prstGeom>
          <a:ln w="57150">
            <a:solidFill>
              <a:srgbClr val="7030A0"/>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a:solidFill>
                  <a:srgbClr val="7030A0"/>
                </a:solidFill>
              </a:rPr>
              <a:t>Graphics &amp; Diagrams</a:t>
            </a:r>
          </a:p>
        </p:txBody>
      </p:sp>
      <p:sp>
        <p:nvSpPr>
          <p:cNvPr id="6" name="Rounded Rectangle 5"/>
          <p:cNvSpPr/>
          <p:nvPr/>
        </p:nvSpPr>
        <p:spPr>
          <a:xfrm>
            <a:off x="714898" y="4657976"/>
            <a:ext cx="2340000" cy="756000"/>
          </a:xfrm>
          <a:prstGeom prst="roundRect">
            <a:avLst/>
          </a:prstGeom>
          <a:ln w="57150">
            <a:solidFill>
              <a:srgbClr val="7030A0"/>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a:solidFill>
                  <a:srgbClr val="7030A0"/>
                </a:solidFill>
              </a:rPr>
              <a:t>Video Clips</a:t>
            </a:r>
          </a:p>
        </p:txBody>
      </p:sp>
      <p:sp>
        <p:nvSpPr>
          <p:cNvPr id="7" name="Rounded Rectangle 6"/>
          <p:cNvSpPr/>
          <p:nvPr/>
        </p:nvSpPr>
        <p:spPr>
          <a:xfrm>
            <a:off x="714898" y="3259963"/>
            <a:ext cx="2340000" cy="756000"/>
          </a:xfrm>
          <a:prstGeom prst="roundRect">
            <a:avLst/>
          </a:prstGeom>
          <a:ln w="57150">
            <a:solidFill>
              <a:srgbClr val="7030A0"/>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a:solidFill>
                  <a:srgbClr val="7030A0"/>
                </a:solidFill>
              </a:rPr>
              <a:t>Text</a:t>
            </a:r>
          </a:p>
        </p:txBody>
      </p:sp>
      <p:sp>
        <p:nvSpPr>
          <p:cNvPr id="8" name="Rounded Rectangle 7"/>
          <p:cNvSpPr/>
          <p:nvPr/>
        </p:nvSpPr>
        <p:spPr>
          <a:xfrm>
            <a:off x="9223582" y="1542599"/>
            <a:ext cx="2340000" cy="756000"/>
          </a:xfrm>
          <a:prstGeom prst="roundRect">
            <a:avLst/>
          </a:prstGeom>
          <a:ln w="57150">
            <a:solidFill>
              <a:srgbClr val="7030A0"/>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a:solidFill>
                  <a:srgbClr val="7030A0"/>
                </a:solidFill>
              </a:rPr>
              <a:t>Annotation using Digital Ink</a:t>
            </a:r>
          </a:p>
        </p:txBody>
      </p:sp>
      <p:sp>
        <p:nvSpPr>
          <p:cNvPr id="9" name="Rounded Rectangle 8"/>
          <p:cNvSpPr/>
          <p:nvPr/>
        </p:nvSpPr>
        <p:spPr>
          <a:xfrm>
            <a:off x="714898" y="1789950"/>
            <a:ext cx="2340000" cy="828000"/>
          </a:xfrm>
          <a:prstGeom prst="roundRect">
            <a:avLst/>
          </a:prstGeom>
          <a:ln w="57150">
            <a:solidFill>
              <a:srgbClr val="7030A0"/>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a:solidFill>
                  <a:srgbClr val="7030A0"/>
                </a:solidFill>
              </a:rPr>
              <a:t>Audio Commentary</a:t>
            </a:r>
          </a:p>
        </p:txBody>
      </p:sp>
      <p:sp>
        <p:nvSpPr>
          <p:cNvPr id="11" name="Rounded Rectangle 10"/>
          <p:cNvSpPr/>
          <p:nvPr/>
        </p:nvSpPr>
        <p:spPr>
          <a:xfrm>
            <a:off x="8971582" y="4657976"/>
            <a:ext cx="2844000" cy="756000"/>
          </a:xfrm>
          <a:prstGeom prst="roundRect">
            <a:avLst/>
          </a:prstGeom>
          <a:ln w="57150">
            <a:solidFill>
              <a:srgbClr val="7030A0"/>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a:solidFill>
                  <a:srgbClr val="7030A0"/>
                </a:solidFill>
              </a:rPr>
              <a:t>Surveys &amp; Formative Assessments</a:t>
            </a:r>
          </a:p>
        </p:txBody>
      </p:sp>
      <p:sp>
        <p:nvSpPr>
          <p:cNvPr id="3" name="Oval 2">
            <a:extLst>
              <a:ext uri="{FF2B5EF4-FFF2-40B4-BE49-F238E27FC236}">
                <a16:creationId xmlns:a16="http://schemas.microsoft.com/office/drawing/2014/main" id="{4507D9DD-F716-6F27-24AE-0EB79334A6A3}"/>
              </a:ext>
            </a:extLst>
          </p:cNvPr>
          <p:cNvSpPr/>
          <p:nvPr/>
        </p:nvSpPr>
        <p:spPr>
          <a:xfrm>
            <a:off x="5776496" y="822961"/>
            <a:ext cx="594230" cy="588306"/>
          </a:xfrm>
          <a:prstGeom prst="ellipse">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55330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EC60A-C1E4-EE0D-9B13-4D9B38CDF2A8}"/>
              </a:ext>
            </a:extLst>
          </p:cNvPr>
          <p:cNvSpPr>
            <a:spLocks noGrp="1"/>
          </p:cNvSpPr>
          <p:nvPr>
            <p:ph type="title"/>
          </p:nvPr>
        </p:nvSpPr>
        <p:spPr/>
        <p:txBody>
          <a:bodyPr/>
          <a:lstStyle/>
          <a:p>
            <a:r>
              <a:rPr lang="en-US"/>
              <a:t>Other Digital Tools – </a:t>
            </a:r>
            <a:r>
              <a:rPr lang="en-US" b="1" u="sng"/>
              <a:t>Supporting ALL learners</a:t>
            </a:r>
          </a:p>
        </p:txBody>
      </p:sp>
      <p:pic>
        <p:nvPicPr>
          <p:cNvPr id="6" name="Picture 6" descr="A picture containing text&#10;&#10;Description automatically generated">
            <a:extLst>
              <a:ext uri="{FF2B5EF4-FFF2-40B4-BE49-F238E27FC236}">
                <a16:creationId xmlns:a16="http://schemas.microsoft.com/office/drawing/2014/main" id="{4247FB93-AD37-F56D-A51D-96EFE2008C01}"/>
              </a:ext>
            </a:extLst>
          </p:cNvPr>
          <p:cNvPicPr>
            <a:picLocks noChangeAspect="1"/>
          </p:cNvPicPr>
          <p:nvPr/>
        </p:nvPicPr>
        <p:blipFill>
          <a:blip r:embed="rId3"/>
          <a:stretch>
            <a:fillRect/>
          </a:stretch>
        </p:blipFill>
        <p:spPr>
          <a:xfrm>
            <a:off x="471562" y="1588476"/>
            <a:ext cx="2743200" cy="1543050"/>
          </a:xfrm>
          <a:prstGeom prst="rect">
            <a:avLst/>
          </a:prstGeom>
        </p:spPr>
      </p:pic>
      <p:pic>
        <p:nvPicPr>
          <p:cNvPr id="7" name="Picture 7" descr="Logo, pie chart&#10;&#10;Description automatically generated">
            <a:extLst>
              <a:ext uri="{FF2B5EF4-FFF2-40B4-BE49-F238E27FC236}">
                <a16:creationId xmlns:a16="http://schemas.microsoft.com/office/drawing/2014/main" id="{A08ECF94-3FB3-E040-480E-495DA8509637}"/>
              </a:ext>
            </a:extLst>
          </p:cNvPr>
          <p:cNvPicPr>
            <a:picLocks noChangeAspect="1"/>
          </p:cNvPicPr>
          <p:nvPr/>
        </p:nvPicPr>
        <p:blipFill>
          <a:blip r:embed="rId4"/>
          <a:stretch>
            <a:fillRect/>
          </a:stretch>
        </p:blipFill>
        <p:spPr>
          <a:xfrm>
            <a:off x="7843236" y="3213196"/>
            <a:ext cx="4196214" cy="2041613"/>
          </a:xfrm>
          <a:prstGeom prst="rect">
            <a:avLst/>
          </a:prstGeom>
        </p:spPr>
      </p:pic>
      <p:pic>
        <p:nvPicPr>
          <p:cNvPr id="8" name="Picture 8" descr="Graphical user interface, text, application&#10;&#10;Description automatically generated">
            <a:extLst>
              <a:ext uri="{FF2B5EF4-FFF2-40B4-BE49-F238E27FC236}">
                <a16:creationId xmlns:a16="http://schemas.microsoft.com/office/drawing/2014/main" id="{29592C48-8C37-0382-97D8-BEC9DDFECFB8}"/>
              </a:ext>
            </a:extLst>
          </p:cNvPr>
          <p:cNvPicPr>
            <a:picLocks noChangeAspect="1"/>
          </p:cNvPicPr>
          <p:nvPr/>
        </p:nvPicPr>
        <p:blipFill rotWithShape="1">
          <a:blip r:embed="rId5"/>
          <a:srcRect l="7407" t="4651" r="4444" b="5814"/>
          <a:stretch/>
        </p:blipFill>
        <p:spPr>
          <a:xfrm>
            <a:off x="4071135" y="1582713"/>
            <a:ext cx="3496706" cy="2283360"/>
          </a:xfrm>
          <a:prstGeom prst="rect">
            <a:avLst/>
          </a:prstGeom>
        </p:spPr>
      </p:pic>
      <p:pic>
        <p:nvPicPr>
          <p:cNvPr id="9" name="Picture 9" descr="Logo, company name&#10;&#10;Description automatically generated">
            <a:extLst>
              <a:ext uri="{FF2B5EF4-FFF2-40B4-BE49-F238E27FC236}">
                <a16:creationId xmlns:a16="http://schemas.microsoft.com/office/drawing/2014/main" id="{054AC287-2BA0-ADAE-CE5E-2C33544D5906}"/>
              </a:ext>
            </a:extLst>
          </p:cNvPr>
          <p:cNvPicPr>
            <a:picLocks noChangeAspect="1"/>
          </p:cNvPicPr>
          <p:nvPr/>
        </p:nvPicPr>
        <p:blipFill>
          <a:blip r:embed="rId6"/>
          <a:stretch>
            <a:fillRect/>
          </a:stretch>
        </p:blipFill>
        <p:spPr>
          <a:xfrm>
            <a:off x="209338" y="3147164"/>
            <a:ext cx="3629534" cy="2041613"/>
          </a:xfrm>
          <a:prstGeom prst="rect">
            <a:avLst/>
          </a:prstGeom>
        </p:spPr>
      </p:pic>
      <p:pic>
        <p:nvPicPr>
          <p:cNvPr id="10" name="Picture 10" descr="Logo&#10;&#10;Description automatically generated">
            <a:extLst>
              <a:ext uri="{FF2B5EF4-FFF2-40B4-BE49-F238E27FC236}">
                <a16:creationId xmlns:a16="http://schemas.microsoft.com/office/drawing/2014/main" id="{A2CC83A3-EF11-6757-C7EC-8DD38495E063}"/>
              </a:ext>
            </a:extLst>
          </p:cNvPr>
          <p:cNvPicPr>
            <a:picLocks noChangeAspect="1"/>
          </p:cNvPicPr>
          <p:nvPr/>
        </p:nvPicPr>
        <p:blipFill>
          <a:blip r:embed="rId7"/>
          <a:stretch>
            <a:fillRect/>
          </a:stretch>
        </p:blipFill>
        <p:spPr>
          <a:xfrm>
            <a:off x="9087327" y="1862296"/>
            <a:ext cx="1708031" cy="953578"/>
          </a:xfrm>
          <a:prstGeom prst="rect">
            <a:avLst/>
          </a:prstGeom>
        </p:spPr>
      </p:pic>
      <p:sp>
        <p:nvSpPr>
          <p:cNvPr id="3" name="TextBox 2">
            <a:extLst>
              <a:ext uri="{FF2B5EF4-FFF2-40B4-BE49-F238E27FC236}">
                <a16:creationId xmlns:a16="http://schemas.microsoft.com/office/drawing/2014/main" id="{54C62E0F-D62C-7663-F4AE-6577E7ECE92C}"/>
              </a:ext>
            </a:extLst>
          </p:cNvPr>
          <p:cNvSpPr txBox="1"/>
          <p:nvPr/>
        </p:nvSpPr>
        <p:spPr>
          <a:xfrm>
            <a:off x="4493257" y="5221193"/>
            <a:ext cx="770449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Microsoft Lens (formerly Office Lens) </a:t>
            </a:r>
            <a:r>
              <a:rPr lang="en-US" b="1"/>
              <a:t>trims, enhances, and makes pictures of whiteboards and documents readable</a:t>
            </a:r>
            <a:r>
              <a:rPr lang="en-US"/>
              <a:t>. You can use Microsoft Lens to convert images to PDF, Word, PowerPoint, and Excel files, digitize printed or handwritten text, and save to OneNote, OneDrive, or your local device.</a:t>
            </a:r>
          </a:p>
        </p:txBody>
      </p:sp>
    </p:spTree>
    <p:extLst>
      <p:ext uri="{BB962C8B-B14F-4D97-AF65-F5344CB8AC3E}">
        <p14:creationId xmlns:p14="http://schemas.microsoft.com/office/powerpoint/2010/main" val="4281754836"/>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17254" y="525439"/>
            <a:ext cx="3336545" cy="1657614"/>
          </a:xfrm>
        </p:spPr>
        <p:txBody>
          <a:bodyPr vert="horz" lIns="91440" tIns="45720" rIns="91440" bIns="45720" rtlCol="0" anchor="ctr">
            <a:normAutofit/>
          </a:bodyPr>
          <a:lstStyle/>
          <a:p>
            <a:endParaRPr lang="en-US" sz="3600" kern="1200">
              <a:solidFill>
                <a:schemeClr val="tx1"/>
              </a:solidFill>
              <a:latin typeface="+mj-lt"/>
              <a:ea typeface="+mj-ea"/>
              <a:cs typeface="+mj-cs"/>
            </a:endParaRPr>
          </a:p>
        </p:txBody>
      </p:sp>
      <p:pic>
        <p:nvPicPr>
          <p:cNvPr id="6" name="Picture 5"/>
          <p:cNvPicPr>
            <a:picLocks noChangeAspect="1"/>
          </p:cNvPicPr>
          <p:nvPr/>
        </p:nvPicPr>
        <p:blipFill>
          <a:blip r:embed="rId2"/>
          <a:stretch>
            <a:fillRect/>
          </a:stretch>
        </p:blipFill>
        <p:spPr>
          <a:xfrm>
            <a:off x="402608" y="808646"/>
            <a:ext cx="3917965" cy="2982006"/>
          </a:xfrm>
          <a:prstGeom prst="rect">
            <a:avLst/>
          </a:prstGeom>
        </p:spPr>
      </p:pic>
      <p:cxnSp>
        <p:nvCxnSpPr>
          <p:cNvPr id="14" name="Straight Connector 13">
            <a:extLst>
              <a:ext uri="{FF2B5EF4-FFF2-40B4-BE49-F238E27FC236}">
                <a16:creationId xmlns:a16="http://schemas.microsoft.com/office/drawing/2014/main" id="{822A5670-0F7B-4199-AEAB-33FBA9CEA4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627" y="-1"/>
            <a:ext cx="0" cy="4572000"/>
          </a:xfrm>
          <a:prstGeom prst="line">
            <a:avLst/>
          </a:prstGeom>
          <a:ln w="3810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a:stretch>
            <a:fillRect/>
          </a:stretch>
        </p:blipFill>
        <p:spPr>
          <a:xfrm>
            <a:off x="4906370" y="605032"/>
            <a:ext cx="2628285" cy="1198188"/>
          </a:xfrm>
          <a:prstGeom prst="rect">
            <a:avLst/>
          </a:prstGeom>
        </p:spPr>
      </p:pic>
      <p:cxnSp>
        <p:nvCxnSpPr>
          <p:cNvPr id="16" name="Straight Connector 15">
            <a:extLst>
              <a:ext uri="{FF2B5EF4-FFF2-40B4-BE49-F238E27FC236}">
                <a16:creationId xmlns:a16="http://schemas.microsoft.com/office/drawing/2014/main" id="{8BB1744D-A7DF-4B65-B6E3-DCF12BB2D8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627" y="2228770"/>
            <a:ext cx="2877035"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4"/>
          <a:stretch>
            <a:fillRect/>
          </a:stretch>
        </p:blipFill>
        <p:spPr>
          <a:xfrm>
            <a:off x="4902652" y="2467811"/>
            <a:ext cx="2628286" cy="1712962"/>
          </a:xfrm>
          <a:prstGeom prst="rect">
            <a:avLst/>
          </a:prstGeom>
        </p:spPr>
      </p:pic>
      <p:cxnSp>
        <p:nvCxnSpPr>
          <p:cNvPr id="18" name="Straight Connector 17">
            <a:extLst>
              <a:ext uri="{FF2B5EF4-FFF2-40B4-BE49-F238E27FC236}">
                <a16:creationId xmlns:a16="http://schemas.microsoft.com/office/drawing/2014/main" id="{882DD753-EA38-4E86-91FB-05041A44A2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567905"/>
            <a:ext cx="7530662"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stretch>
            <a:fillRect/>
          </a:stretch>
        </p:blipFill>
        <p:spPr>
          <a:xfrm>
            <a:off x="402609" y="5063008"/>
            <a:ext cx="2221053" cy="1145669"/>
          </a:xfrm>
          <a:prstGeom prst="rect">
            <a:avLst/>
          </a:prstGeom>
        </p:spPr>
      </p:pic>
      <p:pic>
        <p:nvPicPr>
          <p:cNvPr id="5" name="Picture 4"/>
          <p:cNvPicPr>
            <a:picLocks noChangeAspect="1"/>
          </p:cNvPicPr>
          <p:nvPr/>
        </p:nvPicPr>
        <p:blipFill>
          <a:blip r:embed="rId6"/>
          <a:stretch>
            <a:fillRect/>
          </a:stretch>
        </p:blipFill>
        <p:spPr>
          <a:xfrm>
            <a:off x="3162822" y="5015524"/>
            <a:ext cx="4364400" cy="1240641"/>
          </a:xfrm>
          <a:prstGeom prst="rect">
            <a:avLst/>
          </a:prstGeom>
        </p:spPr>
      </p:pic>
      <p:sp>
        <p:nvSpPr>
          <p:cNvPr id="13" name="TextBox 12">
            <a:extLst>
              <a:ext uri="{FF2B5EF4-FFF2-40B4-BE49-F238E27FC236}">
                <a16:creationId xmlns:a16="http://schemas.microsoft.com/office/drawing/2014/main" id="{11B265EC-8DC6-D5CC-244E-8731C7D7259D}"/>
              </a:ext>
            </a:extLst>
          </p:cNvPr>
          <p:cNvSpPr txBox="1"/>
          <p:nvPr/>
        </p:nvSpPr>
        <p:spPr>
          <a:xfrm>
            <a:off x="8017254" y="2274491"/>
            <a:ext cx="3336546" cy="390247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defTabSz="914400">
              <a:lnSpc>
                <a:spcPct val="90000"/>
              </a:lnSpc>
              <a:spcAft>
                <a:spcPts val="600"/>
              </a:spcAft>
              <a:buFont typeface="Arial" panose="020B0604020202020204" pitchFamily="34" charset="0"/>
              <a:buChar char="•"/>
            </a:pPr>
            <a:r>
              <a:rPr lang="en-US" sz="2000"/>
              <a:t>Many subjects and levels represented on both- worth checking in</a:t>
            </a:r>
          </a:p>
          <a:p>
            <a:pPr indent="-228600" defTabSz="914400">
              <a:lnSpc>
                <a:spcPct val="90000"/>
              </a:lnSpc>
              <a:spcAft>
                <a:spcPts val="600"/>
              </a:spcAft>
              <a:buFont typeface="Arial" panose="020B0604020202020204" pitchFamily="34" charset="0"/>
              <a:buChar char="•"/>
            </a:pPr>
            <a:r>
              <a:rPr lang="en-US" sz="2000"/>
              <a:t>Helpful for  - </a:t>
            </a:r>
          </a:p>
          <a:p>
            <a:pPr marL="285750" indent="-228600" defTabSz="914400">
              <a:lnSpc>
                <a:spcPct val="90000"/>
              </a:lnSpc>
              <a:spcAft>
                <a:spcPts val="600"/>
              </a:spcAft>
              <a:buFont typeface="Arial" panose="020B0604020202020204" pitchFamily="34" charset="0"/>
              <a:buChar char="•"/>
            </a:pPr>
            <a:r>
              <a:rPr lang="en-US" sz="2000"/>
              <a:t>Basic content</a:t>
            </a:r>
          </a:p>
          <a:p>
            <a:pPr marL="285750" indent="-228600" defTabSz="914400">
              <a:lnSpc>
                <a:spcPct val="90000"/>
              </a:lnSpc>
              <a:spcAft>
                <a:spcPts val="600"/>
              </a:spcAft>
              <a:buFont typeface="Arial" panose="020B0604020202020204" pitchFamily="34" charset="0"/>
              <a:buChar char="•"/>
            </a:pPr>
            <a:r>
              <a:rPr lang="en-US" sz="2000"/>
              <a:t>Past papers/ responses</a:t>
            </a:r>
          </a:p>
          <a:p>
            <a:pPr marL="285750" indent="-228600" defTabSz="914400">
              <a:lnSpc>
                <a:spcPct val="90000"/>
              </a:lnSpc>
              <a:spcAft>
                <a:spcPts val="600"/>
              </a:spcAft>
              <a:buFont typeface="Arial" panose="020B0604020202020204" pitchFamily="34" charset="0"/>
              <a:buChar char="•"/>
            </a:pPr>
            <a:r>
              <a:rPr lang="en-US" sz="2000"/>
              <a:t>Quizzing</a:t>
            </a:r>
          </a:p>
          <a:p>
            <a:pPr marL="285750" indent="-228600" defTabSz="914400">
              <a:lnSpc>
                <a:spcPct val="90000"/>
              </a:lnSpc>
              <a:spcAft>
                <a:spcPts val="600"/>
              </a:spcAft>
              <a:buFont typeface="Arial" panose="020B0604020202020204" pitchFamily="34" charset="0"/>
              <a:buChar char="•"/>
            </a:pPr>
            <a:r>
              <a:rPr lang="en-US" sz="2000"/>
              <a:t>Self assessment</a:t>
            </a:r>
          </a:p>
        </p:txBody>
      </p:sp>
      <p:cxnSp>
        <p:nvCxnSpPr>
          <p:cNvPr id="20" name="Straight Connector 19">
            <a:extLst>
              <a:ext uri="{FF2B5EF4-FFF2-40B4-BE49-F238E27FC236}">
                <a16:creationId xmlns:a16="http://schemas.microsoft.com/office/drawing/2014/main" id="{6DA63E78-7704-45EF-B5D3-EADDF5D826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730262" y="5706812"/>
            <a:ext cx="2286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264714"/>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2D36CD-2431-4552-36E1-6C293775CDA7}"/>
              </a:ext>
            </a:extLst>
          </p:cNvPr>
          <p:cNvSpPr>
            <a:spLocks noGrp="1"/>
          </p:cNvSpPr>
          <p:nvPr>
            <p:ph type="title"/>
          </p:nvPr>
        </p:nvSpPr>
        <p:spPr>
          <a:xfrm>
            <a:off x="640080" y="325369"/>
            <a:ext cx="4368602" cy="1956841"/>
          </a:xfrm>
        </p:spPr>
        <p:txBody>
          <a:bodyPr anchor="b">
            <a:normAutofit/>
          </a:bodyPr>
          <a:lstStyle/>
          <a:p>
            <a:r>
              <a:rPr lang="en-US" sz="5400">
                <a:ea typeface="Calibri Light"/>
                <a:cs typeface="Calibri Light"/>
              </a:rPr>
              <a:t>Homework helps!</a:t>
            </a:r>
            <a:endParaRPr lang="en-US" sz="540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8F7D488-7F03-A67B-C9DA-C3BFF9DB42F4}"/>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en-US" sz="2200">
                <a:ea typeface="Calibri"/>
                <a:cs typeface="Calibri"/>
              </a:rPr>
              <a:t>S4 – S6 pupils can expect 2 bits of homework a fortnight per subject</a:t>
            </a:r>
          </a:p>
          <a:p>
            <a:pPr marL="0" indent="0">
              <a:buNone/>
            </a:pPr>
            <a:r>
              <a:rPr lang="en-US" sz="2200">
                <a:ea typeface="Calibri"/>
                <a:cs typeface="Calibri"/>
              </a:rPr>
              <a:t>All homework is designed to consolidate and explore learning in class.  Completion of these tasks can often double as study time!</a:t>
            </a:r>
          </a:p>
          <a:p>
            <a:pPr marL="0" indent="0">
              <a:buNone/>
            </a:pPr>
            <a:endParaRPr lang="en-US" sz="2200">
              <a:ea typeface="Calibri"/>
              <a:cs typeface="Calibri"/>
            </a:endParaRPr>
          </a:p>
          <a:p>
            <a:pPr marL="0" indent="0">
              <a:buNone/>
            </a:pPr>
            <a:r>
              <a:rPr lang="en-US" sz="2200">
                <a:ea typeface="Calibri"/>
                <a:cs typeface="Calibri"/>
              </a:rPr>
              <a:t>All homework is issued via Teams</a:t>
            </a:r>
          </a:p>
        </p:txBody>
      </p:sp>
      <p:pic>
        <p:nvPicPr>
          <p:cNvPr id="4" name="Picture 3" descr="Moulsham Infant School - Homework">
            <a:extLst>
              <a:ext uri="{FF2B5EF4-FFF2-40B4-BE49-F238E27FC236}">
                <a16:creationId xmlns:a16="http://schemas.microsoft.com/office/drawing/2014/main" id="{8F20EA8C-92B4-8104-74EC-1019B13772BF}"/>
              </a:ext>
            </a:extLst>
          </p:cNvPr>
          <p:cNvPicPr>
            <a:picLocks noChangeAspect="1"/>
          </p:cNvPicPr>
          <p:nvPr/>
        </p:nvPicPr>
        <p:blipFill>
          <a:blip r:embed="rId2"/>
          <a:srcRect l="18346" r="1470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816587169"/>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CC9FD-8ED0-25B6-6438-244FFDE810F4}"/>
              </a:ext>
            </a:extLst>
          </p:cNvPr>
          <p:cNvSpPr>
            <a:spLocks noGrp="1"/>
          </p:cNvSpPr>
          <p:nvPr>
            <p:ph type="title"/>
          </p:nvPr>
        </p:nvSpPr>
        <p:spPr>
          <a:xfrm>
            <a:off x="838200" y="365125"/>
            <a:ext cx="10515600" cy="688482"/>
          </a:xfrm>
        </p:spPr>
        <p:txBody>
          <a:bodyPr>
            <a:normAutofit fontScale="90000"/>
          </a:bodyPr>
          <a:lstStyle/>
          <a:p>
            <a:r>
              <a:rPr lang="en-US">
                <a:ea typeface="Calibri Light"/>
                <a:cs typeface="Calibri Light"/>
              </a:rPr>
              <a:t>Can AI help revision?</a:t>
            </a:r>
            <a:endParaRPr lang="en-US"/>
          </a:p>
        </p:txBody>
      </p:sp>
      <p:sp>
        <p:nvSpPr>
          <p:cNvPr id="3" name="Content Placeholder 2">
            <a:extLst>
              <a:ext uri="{FF2B5EF4-FFF2-40B4-BE49-F238E27FC236}">
                <a16:creationId xmlns:a16="http://schemas.microsoft.com/office/drawing/2014/main" id="{76FDA24B-6D24-55C6-A6EB-D77CD2FAC75F}"/>
              </a:ext>
            </a:extLst>
          </p:cNvPr>
          <p:cNvSpPr>
            <a:spLocks noGrp="1"/>
          </p:cNvSpPr>
          <p:nvPr>
            <p:ph idx="1"/>
          </p:nvPr>
        </p:nvSpPr>
        <p:spPr>
          <a:xfrm>
            <a:off x="838200" y="1051133"/>
            <a:ext cx="10515600" cy="4351338"/>
          </a:xfrm>
        </p:spPr>
        <p:txBody>
          <a:bodyPr vert="horz" lIns="91440" tIns="45720" rIns="91440" bIns="45720" rtlCol="0" anchor="t">
            <a:normAutofit/>
          </a:bodyPr>
          <a:lstStyle/>
          <a:p>
            <a:pPr marL="0" indent="0" algn="ctr">
              <a:buNone/>
            </a:pPr>
            <a:r>
              <a:rPr lang="en-US" sz="2400" b="1" i="1">
                <a:solidFill>
                  <a:srgbClr val="141414"/>
                </a:solidFill>
                <a:highlight>
                  <a:srgbClr val="FFFF00"/>
                </a:highlight>
                <a:ea typeface="+mn-lt"/>
                <a:cs typeface="+mn-lt"/>
              </a:rPr>
              <a:t>Getting AI to do the work for you, won’t help you learn the information. Use it to revise the information YOU ALREADY HAVE</a:t>
            </a:r>
          </a:p>
          <a:p>
            <a:pPr marL="0" indent="0">
              <a:buNone/>
            </a:pPr>
            <a:endParaRPr lang="en-US" sz="2400" i="1">
              <a:solidFill>
                <a:srgbClr val="141414"/>
              </a:solidFill>
              <a:ea typeface="Calibri" panose="020F0502020204030204"/>
              <a:cs typeface="Calibri" panose="020F0502020204030204"/>
            </a:endParaRPr>
          </a:p>
          <a:p>
            <a:pPr marL="0" indent="0">
              <a:buNone/>
            </a:pPr>
            <a:endParaRPr lang="en-US" sz="2400" i="1">
              <a:solidFill>
                <a:srgbClr val="141414"/>
              </a:solidFill>
              <a:ea typeface="Calibri" panose="020F0502020204030204"/>
              <a:cs typeface="Calibri" panose="020F0502020204030204"/>
            </a:endParaRPr>
          </a:p>
          <a:p>
            <a:pPr marL="0" indent="0">
              <a:buNone/>
            </a:pPr>
            <a:endParaRPr lang="en-US" sz="2400" i="1">
              <a:solidFill>
                <a:srgbClr val="141414"/>
              </a:solidFill>
              <a:highlight>
                <a:srgbClr val="FFFF00"/>
              </a:highlight>
              <a:ea typeface="Calibri" panose="020F0502020204030204"/>
              <a:cs typeface="Calibri" panose="020F0502020204030204"/>
            </a:endParaRPr>
          </a:p>
        </p:txBody>
      </p:sp>
      <p:graphicFrame>
        <p:nvGraphicFramePr>
          <p:cNvPr id="5" name="Table 4">
            <a:extLst>
              <a:ext uri="{FF2B5EF4-FFF2-40B4-BE49-F238E27FC236}">
                <a16:creationId xmlns:a16="http://schemas.microsoft.com/office/drawing/2014/main" id="{769B44C8-D5A6-F869-BF41-2768EAD4659B}"/>
              </a:ext>
            </a:extLst>
          </p:cNvPr>
          <p:cNvGraphicFramePr>
            <a:graphicFrameLocks noGrp="1"/>
          </p:cNvGraphicFramePr>
          <p:nvPr>
            <p:extLst>
              <p:ext uri="{D42A27DB-BD31-4B8C-83A1-F6EECF244321}">
                <p14:modId xmlns:p14="http://schemas.microsoft.com/office/powerpoint/2010/main" val="180388562"/>
              </p:ext>
            </p:extLst>
          </p:nvPr>
        </p:nvGraphicFramePr>
        <p:xfrm>
          <a:off x="542864" y="2176995"/>
          <a:ext cx="11106542" cy="4205844"/>
        </p:xfrm>
        <a:graphic>
          <a:graphicData uri="http://schemas.openxmlformats.org/drawingml/2006/table">
            <a:tbl>
              <a:tblPr bandRow="1">
                <a:tableStyleId>{5C22544A-7EE6-4342-B048-85BDC9FD1C3A}</a:tableStyleId>
              </a:tblPr>
              <a:tblGrid>
                <a:gridCol w="5553271">
                  <a:extLst>
                    <a:ext uri="{9D8B030D-6E8A-4147-A177-3AD203B41FA5}">
                      <a16:colId xmlns:a16="http://schemas.microsoft.com/office/drawing/2014/main" val="2981240312"/>
                    </a:ext>
                  </a:extLst>
                </a:gridCol>
                <a:gridCol w="5553271">
                  <a:extLst>
                    <a:ext uri="{9D8B030D-6E8A-4147-A177-3AD203B41FA5}">
                      <a16:colId xmlns:a16="http://schemas.microsoft.com/office/drawing/2014/main" val="2298836307"/>
                    </a:ext>
                  </a:extLst>
                </a:gridCol>
              </a:tblGrid>
              <a:tr h="580868">
                <a:tc>
                  <a:txBody>
                    <a:bodyPr/>
                    <a:lstStyle/>
                    <a:p>
                      <a:pPr algn="l" fontAlgn="base">
                        <a:buNone/>
                      </a:pPr>
                      <a:r>
                        <a:rPr lang="en-US" sz="2800" b="1">
                          <a:effectLst/>
                          <a:latin typeface="Calibri"/>
                        </a:rPr>
                        <a:t>Do</a:t>
                      </a:r>
                    </a:p>
                  </a:txBody>
                  <a:tcPr marL="76200" marR="76200" marT="76200" marB="76200" anchor="ctr">
                    <a:lnL w="9525" cap="flat" cmpd="sng" algn="ctr">
                      <a:solidFill>
                        <a:srgbClr val="8A8C8E"/>
                      </a:solidFill>
                      <a:prstDash val="solid"/>
                      <a:round/>
                      <a:headEnd type="none" w="med" len="med"/>
                      <a:tailEnd type="none" w="med" len="med"/>
                    </a:lnL>
                    <a:lnR w="9525" cap="flat" cmpd="sng" algn="ctr">
                      <a:solidFill>
                        <a:srgbClr val="8A8C8E"/>
                      </a:solidFill>
                      <a:prstDash val="solid"/>
                      <a:round/>
                      <a:headEnd type="none" w="med" len="med"/>
                      <a:tailEnd type="none" w="med" len="med"/>
                    </a:lnR>
                    <a:lnT w="9525" cap="flat" cmpd="sng" algn="ctr">
                      <a:solidFill>
                        <a:srgbClr val="8A8C8E"/>
                      </a:solidFill>
                      <a:prstDash val="solid"/>
                      <a:round/>
                      <a:headEnd type="none" w="med" len="med"/>
                      <a:tailEnd type="none" w="med" len="med"/>
                    </a:lnT>
                    <a:lnB w="9525" cap="flat" cmpd="sng" algn="ctr">
                      <a:solidFill>
                        <a:srgbClr val="8A8C8E"/>
                      </a:solidFill>
                      <a:prstDash val="solid"/>
                      <a:round/>
                      <a:headEnd type="none" w="med" len="med"/>
                      <a:tailEnd type="none" w="med" len="med"/>
                    </a:lnB>
                    <a:solidFill>
                      <a:srgbClr val="F6F6F6"/>
                    </a:solidFill>
                  </a:tcPr>
                </a:tc>
                <a:tc>
                  <a:txBody>
                    <a:bodyPr/>
                    <a:lstStyle/>
                    <a:p>
                      <a:pPr algn="l" fontAlgn="base">
                        <a:buNone/>
                      </a:pPr>
                      <a:r>
                        <a:rPr lang="en-US" sz="2800" b="1">
                          <a:effectLst/>
                          <a:latin typeface="Calibri"/>
                        </a:rPr>
                        <a:t>Don't</a:t>
                      </a:r>
                    </a:p>
                  </a:txBody>
                  <a:tcPr marL="76200" marR="76200" marT="76200" marB="76200" anchor="ctr">
                    <a:lnL w="9525" cap="flat" cmpd="sng" algn="ctr">
                      <a:solidFill>
                        <a:srgbClr val="8A8C8E"/>
                      </a:solidFill>
                      <a:prstDash val="solid"/>
                      <a:round/>
                      <a:headEnd type="none" w="med" len="med"/>
                      <a:tailEnd type="none" w="med" len="med"/>
                    </a:lnL>
                    <a:lnR w="9525" cap="flat" cmpd="sng" algn="ctr">
                      <a:solidFill>
                        <a:srgbClr val="8A8C8E"/>
                      </a:solidFill>
                      <a:prstDash val="solid"/>
                      <a:round/>
                      <a:headEnd type="none" w="med" len="med"/>
                      <a:tailEnd type="none" w="med" len="med"/>
                    </a:lnR>
                    <a:lnT w="9525" cap="flat" cmpd="sng" algn="ctr">
                      <a:solidFill>
                        <a:srgbClr val="8A8C8E"/>
                      </a:solidFill>
                      <a:prstDash val="solid"/>
                      <a:round/>
                      <a:headEnd type="none" w="med" len="med"/>
                      <a:tailEnd type="none" w="med" len="med"/>
                    </a:lnT>
                    <a:lnB w="9525" cap="flat" cmpd="sng" algn="ctr">
                      <a:solidFill>
                        <a:srgbClr val="8A8C8E"/>
                      </a:solidFill>
                      <a:prstDash val="solid"/>
                      <a:round/>
                      <a:headEnd type="none" w="med" len="med"/>
                      <a:tailEnd type="none" w="med" len="med"/>
                    </a:lnB>
                    <a:solidFill>
                      <a:srgbClr val="F6F6F6"/>
                    </a:solidFill>
                  </a:tcPr>
                </a:tc>
                <a:extLst>
                  <a:ext uri="{0D108BD9-81ED-4DB2-BD59-A6C34878D82A}">
                    <a16:rowId xmlns:a16="http://schemas.microsoft.com/office/drawing/2014/main" val="1721260068"/>
                  </a:ext>
                </a:extLst>
              </a:tr>
              <a:tr h="1096208">
                <a:tc>
                  <a:txBody>
                    <a:bodyPr/>
                    <a:lstStyle/>
                    <a:p>
                      <a:pPr fontAlgn="base">
                        <a:buNone/>
                      </a:pPr>
                      <a:r>
                        <a:rPr lang="en-US" sz="2800">
                          <a:effectLst/>
                          <a:latin typeface="Calibri"/>
                        </a:rPr>
                        <a:t>Use AI to  generate memory hacks and </a:t>
                      </a:r>
                      <a:r>
                        <a:rPr lang="en-US" sz="2800" err="1">
                          <a:effectLst/>
                          <a:latin typeface="Calibri"/>
                        </a:rPr>
                        <a:t>summarise</a:t>
                      </a:r>
                      <a:r>
                        <a:rPr lang="en-US" sz="2800">
                          <a:effectLst/>
                          <a:latin typeface="Calibri"/>
                        </a:rPr>
                        <a:t> ideas.</a:t>
                      </a:r>
                    </a:p>
                  </a:txBody>
                  <a:tcPr marL="76200" marR="76200" marT="76200" marB="76200" anchor="ctr">
                    <a:lnL w="9525" cap="flat" cmpd="sng" algn="ctr">
                      <a:solidFill>
                        <a:srgbClr val="8A8C8E"/>
                      </a:solidFill>
                      <a:prstDash val="solid"/>
                      <a:round/>
                      <a:headEnd type="none" w="med" len="med"/>
                      <a:tailEnd type="none" w="med" len="med"/>
                    </a:lnL>
                    <a:lnR w="9525" cap="flat" cmpd="sng" algn="ctr">
                      <a:solidFill>
                        <a:srgbClr val="8A8C8E"/>
                      </a:solidFill>
                      <a:prstDash val="solid"/>
                      <a:round/>
                      <a:headEnd type="none" w="med" len="med"/>
                      <a:tailEnd type="none" w="med" len="med"/>
                    </a:lnR>
                    <a:lnT w="9525" cap="flat" cmpd="sng" algn="ctr">
                      <a:solidFill>
                        <a:srgbClr val="8A8C8E"/>
                      </a:solidFill>
                      <a:prstDash val="solid"/>
                      <a:round/>
                      <a:headEnd type="none" w="med" len="med"/>
                      <a:tailEnd type="none" w="med" len="med"/>
                    </a:lnT>
                    <a:lnB w="9525" cap="flat" cmpd="sng" algn="ctr">
                      <a:solidFill>
                        <a:srgbClr val="8A8C8E"/>
                      </a:solidFill>
                      <a:prstDash val="solid"/>
                      <a:round/>
                      <a:headEnd type="none" w="med" len="med"/>
                      <a:tailEnd type="none" w="med" len="med"/>
                    </a:lnB>
                    <a:solidFill>
                      <a:srgbClr val="FFFFFF"/>
                    </a:solidFill>
                  </a:tcPr>
                </a:tc>
                <a:tc>
                  <a:txBody>
                    <a:bodyPr/>
                    <a:lstStyle/>
                    <a:p>
                      <a:pPr fontAlgn="base">
                        <a:buNone/>
                      </a:pPr>
                      <a:r>
                        <a:rPr lang="en-US" sz="2800">
                          <a:effectLst/>
                          <a:latin typeface="Calibri"/>
                        </a:rPr>
                        <a:t>Get AI to do your homework. It won't help you learn the information.</a:t>
                      </a:r>
                    </a:p>
                  </a:txBody>
                  <a:tcPr marL="76200" marR="76200" marT="76200" marB="76200" anchor="ctr">
                    <a:lnL w="9525" cap="flat" cmpd="sng" algn="ctr">
                      <a:solidFill>
                        <a:srgbClr val="8A8C8E"/>
                      </a:solidFill>
                      <a:prstDash val="solid"/>
                      <a:round/>
                      <a:headEnd type="none" w="med" len="med"/>
                      <a:tailEnd type="none" w="med" len="med"/>
                    </a:lnL>
                    <a:lnR w="9525" cap="flat" cmpd="sng" algn="ctr">
                      <a:solidFill>
                        <a:srgbClr val="8A8C8E"/>
                      </a:solidFill>
                      <a:prstDash val="solid"/>
                      <a:round/>
                      <a:headEnd type="none" w="med" len="med"/>
                      <a:tailEnd type="none" w="med" len="med"/>
                    </a:lnR>
                    <a:lnT w="9525" cap="flat" cmpd="sng" algn="ctr">
                      <a:solidFill>
                        <a:srgbClr val="8A8C8E"/>
                      </a:solidFill>
                      <a:prstDash val="solid"/>
                      <a:round/>
                      <a:headEnd type="none" w="med" len="med"/>
                      <a:tailEnd type="none" w="med" len="med"/>
                    </a:lnT>
                    <a:lnB w="9525" cap="flat" cmpd="sng" algn="ctr">
                      <a:solidFill>
                        <a:srgbClr val="8A8C8E"/>
                      </a:solidFill>
                      <a:prstDash val="solid"/>
                      <a:round/>
                      <a:headEnd type="none" w="med" len="med"/>
                      <a:tailEnd type="none" w="med" len="med"/>
                    </a:lnB>
                    <a:solidFill>
                      <a:srgbClr val="FFFFFF"/>
                    </a:solidFill>
                  </a:tcPr>
                </a:tc>
                <a:extLst>
                  <a:ext uri="{0D108BD9-81ED-4DB2-BD59-A6C34878D82A}">
                    <a16:rowId xmlns:a16="http://schemas.microsoft.com/office/drawing/2014/main" val="3712491812"/>
                  </a:ext>
                </a:extLst>
              </a:tr>
              <a:tr h="1096208">
                <a:tc>
                  <a:txBody>
                    <a:bodyPr/>
                    <a:lstStyle/>
                    <a:p>
                      <a:pPr fontAlgn="base">
                        <a:buNone/>
                      </a:pPr>
                      <a:r>
                        <a:rPr lang="en-US" sz="2800">
                          <a:effectLst/>
                          <a:latin typeface="Calibri"/>
                        </a:rPr>
                        <a:t>Use it to test your knowledge. You could generate quiz questions to </a:t>
                      </a:r>
                      <a:r>
                        <a:rPr lang="en-US" sz="2800" err="1">
                          <a:effectLst/>
                          <a:latin typeface="Calibri"/>
                        </a:rPr>
                        <a:t>practise</a:t>
                      </a:r>
                      <a:r>
                        <a:rPr lang="en-US" sz="2800">
                          <a:effectLst/>
                          <a:latin typeface="Calibri"/>
                        </a:rPr>
                        <a:t> with.</a:t>
                      </a:r>
                    </a:p>
                  </a:txBody>
                  <a:tcPr marL="76200" marR="76200" marT="76200" marB="76200" anchor="ctr">
                    <a:lnL w="9525" cap="flat" cmpd="sng" algn="ctr">
                      <a:solidFill>
                        <a:srgbClr val="8A8C8E"/>
                      </a:solidFill>
                      <a:prstDash val="solid"/>
                      <a:round/>
                      <a:headEnd type="none" w="med" len="med"/>
                      <a:tailEnd type="none" w="med" len="med"/>
                    </a:lnL>
                    <a:lnR w="9525" cap="flat" cmpd="sng" algn="ctr">
                      <a:solidFill>
                        <a:srgbClr val="8A8C8E"/>
                      </a:solidFill>
                      <a:prstDash val="solid"/>
                      <a:round/>
                      <a:headEnd type="none" w="med" len="med"/>
                      <a:tailEnd type="none" w="med" len="med"/>
                    </a:lnR>
                    <a:lnT w="9525" cap="flat" cmpd="sng" algn="ctr">
                      <a:solidFill>
                        <a:srgbClr val="8A8C8E"/>
                      </a:solidFill>
                      <a:prstDash val="solid"/>
                      <a:round/>
                      <a:headEnd type="none" w="med" len="med"/>
                      <a:tailEnd type="none" w="med" len="med"/>
                    </a:lnT>
                    <a:lnB w="9525" cap="flat" cmpd="sng" algn="ctr">
                      <a:solidFill>
                        <a:srgbClr val="8A8C8E"/>
                      </a:solidFill>
                      <a:prstDash val="solid"/>
                      <a:round/>
                      <a:headEnd type="none" w="med" len="med"/>
                      <a:tailEnd type="none" w="med" len="med"/>
                    </a:lnB>
                    <a:solidFill>
                      <a:srgbClr val="FFFFFF"/>
                    </a:solidFill>
                  </a:tcPr>
                </a:tc>
                <a:tc>
                  <a:txBody>
                    <a:bodyPr/>
                    <a:lstStyle/>
                    <a:p>
                      <a:pPr fontAlgn="base">
                        <a:buNone/>
                      </a:pPr>
                      <a:r>
                        <a:rPr lang="en-US" sz="2800" dirty="0">
                          <a:effectLst/>
                          <a:latin typeface="Calibri"/>
                        </a:rPr>
                        <a:t>Use it to write an essay, exam, or coursework for you. </a:t>
                      </a:r>
                      <a:r>
                        <a:rPr lang="en-US" sz="2800" dirty="0">
                          <a:effectLst/>
                          <a:highlight>
                            <a:srgbClr val="00FF00"/>
                          </a:highlight>
                          <a:latin typeface="Calibri"/>
                        </a:rPr>
                        <a:t>WE CAN TELL</a:t>
                      </a:r>
                    </a:p>
                  </a:txBody>
                  <a:tcPr marL="76200" marR="76200" marT="76200" marB="76200" anchor="ctr">
                    <a:lnL w="9525" cap="flat" cmpd="sng" algn="ctr">
                      <a:solidFill>
                        <a:srgbClr val="8A8C8E"/>
                      </a:solidFill>
                      <a:prstDash val="solid"/>
                      <a:round/>
                      <a:headEnd type="none" w="med" len="med"/>
                      <a:tailEnd type="none" w="med" len="med"/>
                    </a:lnL>
                    <a:lnR w="9525" cap="flat" cmpd="sng" algn="ctr">
                      <a:solidFill>
                        <a:srgbClr val="8A8C8E"/>
                      </a:solidFill>
                      <a:prstDash val="solid"/>
                      <a:round/>
                      <a:headEnd type="none" w="med" len="med"/>
                      <a:tailEnd type="none" w="med" len="med"/>
                    </a:lnR>
                    <a:lnT w="9525" cap="flat" cmpd="sng" algn="ctr">
                      <a:solidFill>
                        <a:srgbClr val="8A8C8E"/>
                      </a:solidFill>
                      <a:prstDash val="solid"/>
                      <a:round/>
                      <a:headEnd type="none" w="med" len="med"/>
                      <a:tailEnd type="none" w="med" len="med"/>
                    </a:lnT>
                    <a:lnB w="9525" cap="flat" cmpd="sng" algn="ctr">
                      <a:solidFill>
                        <a:srgbClr val="8A8C8E"/>
                      </a:solidFill>
                      <a:prstDash val="solid"/>
                      <a:round/>
                      <a:headEnd type="none" w="med" len="med"/>
                      <a:tailEnd type="none" w="med" len="med"/>
                    </a:lnB>
                    <a:solidFill>
                      <a:srgbClr val="FFFFFF"/>
                    </a:solidFill>
                  </a:tcPr>
                </a:tc>
                <a:extLst>
                  <a:ext uri="{0D108BD9-81ED-4DB2-BD59-A6C34878D82A}">
                    <a16:rowId xmlns:a16="http://schemas.microsoft.com/office/drawing/2014/main" val="2986042271"/>
                  </a:ext>
                </a:extLst>
              </a:tr>
              <a:tr h="1096208">
                <a:tc>
                  <a:txBody>
                    <a:bodyPr/>
                    <a:lstStyle/>
                    <a:p>
                      <a:pPr fontAlgn="base">
                        <a:buNone/>
                      </a:pPr>
                      <a:r>
                        <a:rPr lang="en-US" sz="2800">
                          <a:effectLst/>
                          <a:latin typeface="Calibri"/>
                        </a:rPr>
                        <a:t>Have fun exploring different prompts you could use to help you revise.</a:t>
                      </a:r>
                    </a:p>
                  </a:txBody>
                  <a:tcPr marL="76200" marR="76200" marT="76200" marB="76200" anchor="ctr">
                    <a:lnL w="9525" cap="flat" cmpd="sng" algn="ctr">
                      <a:solidFill>
                        <a:srgbClr val="8A8C8E"/>
                      </a:solidFill>
                      <a:prstDash val="solid"/>
                      <a:round/>
                      <a:headEnd type="none" w="med" len="med"/>
                      <a:tailEnd type="none" w="med" len="med"/>
                    </a:lnL>
                    <a:lnR w="9525" cap="flat" cmpd="sng" algn="ctr">
                      <a:solidFill>
                        <a:srgbClr val="8A8C8E"/>
                      </a:solidFill>
                      <a:prstDash val="solid"/>
                      <a:round/>
                      <a:headEnd type="none" w="med" len="med"/>
                      <a:tailEnd type="none" w="med" len="med"/>
                    </a:lnR>
                    <a:lnT w="9525" cap="flat" cmpd="sng" algn="ctr">
                      <a:solidFill>
                        <a:srgbClr val="8A8C8E"/>
                      </a:solidFill>
                      <a:prstDash val="solid"/>
                      <a:round/>
                      <a:headEnd type="none" w="med" len="med"/>
                      <a:tailEnd type="none" w="med" len="med"/>
                    </a:lnT>
                    <a:lnB w="9525" cap="flat" cmpd="sng" algn="ctr">
                      <a:solidFill>
                        <a:srgbClr val="8A8C8E"/>
                      </a:solidFill>
                      <a:prstDash val="solid"/>
                      <a:round/>
                      <a:headEnd type="none" w="med" len="med"/>
                      <a:tailEnd type="none" w="med" len="med"/>
                    </a:lnB>
                    <a:solidFill>
                      <a:srgbClr val="FFFFFF"/>
                    </a:solidFill>
                  </a:tcPr>
                </a:tc>
                <a:tc>
                  <a:txBody>
                    <a:bodyPr/>
                    <a:lstStyle/>
                    <a:p>
                      <a:pPr fontAlgn="base">
                        <a:buNone/>
                      </a:pPr>
                      <a:r>
                        <a:rPr lang="en-US" sz="2800" dirty="0">
                          <a:effectLst/>
                          <a:latin typeface="Calibri"/>
                        </a:rPr>
                        <a:t>Believe every response you get from AI. Fact check everything!</a:t>
                      </a:r>
                    </a:p>
                  </a:txBody>
                  <a:tcPr marL="76200" marR="76200" marT="76200" marB="76200" anchor="ctr">
                    <a:lnL w="9525" cap="flat" cmpd="sng" algn="ctr">
                      <a:solidFill>
                        <a:srgbClr val="8A8C8E"/>
                      </a:solidFill>
                      <a:prstDash val="solid"/>
                      <a:round/>
                      <a:headEnd type="none" w="med" len="med"/>
                      <a:tailEnd type="none" w="med" len="med"/>
                    </a:lnL>
                    <a:lnR w="9525" cap="flat" cmpd="sng" algn="ctr">
                      <a:solidFill>
                        <a:srgbClr val="8A8C8E"/>
                      </a:solidFill>
                      <a:prstDash val="solid"/>
                      <a:round/>
                      <a:headEnd type="none" w="med" len="med"/>
                      <a:tailEnd type="none" w="med" len="med"/>
                    </a:lnR>
                    <a:lnT w="9525" cap="flat" cmpd="sng" algn="ctr">
                      <a:solidFill>
                        <a:srgbClr val="8A8C8E"/>
                      </a:solidFill>
                      <a:prstDash val="solid"/>
                      <a:round/>
                      <a:headEnd type="none" w="med" len="med"/>
                      <a:tailEnd type="none" w="med" len="med"/>
                    </a:lnT>
                    <a:lnB w="9525" cap="flat" cmpd="sng" algn="ctr">
                      <a:solidFill>
                        <a:srgbClr val="8A8C8E"/>
                      </a:solidFill>
                      <a:prstDash val="solid"/>
                      <a:round/>
                      <a:headEnd type="none" w="med" len="med"/>
                      <a:tailEnd type="none" w="med" len="med"/>
                    </a:lnB>
                    <a:solidFill>
                      <a:srgbClr val="FFFFFF"/>
                    </a:solidFill>
                  </a:tcPr>
                </a:tc>
                <a:extLst>
                  <a:ext uri="{0D108BD9-81ED-4DB2-BD59-A6C34878D82A}">
                    <a16:rowId xmlns:a16="http://schemas.microsoft.com/office/drawing/2014/main" val="2761983465"/>
                  </a:ext>
                </a:extLst>
              </a:tr>
            </a:tbl>
          </a:graphicData>
        </a:graphic>
      </p:graphicFrame>
    </p:spTree>
    <p:extLst>
      <p:ext uri="{BB962C8B-B14F-4D97-AF65-F5344CB8AC3E}">
        <p14:creationId xmlns:p14="http://schemas.microsoft.com/office/powerpoint/2010/main" val="4297169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DC06D2-7E37-F499-F076-B22D64700AE9}"/>
              </a:ext>
            </a:extLst>
          </p:cNvPr>
          <p:cNvSpPr>
            <a:spLocks noGrp="1"/>
          </p:cNvSpPr>
          <p:nvPr>
            <p:ph type="title"/>
          </p:nvPr>
        </p:nvSpPr>
        <p:spPr>
          <a:xfrm>
            <a:off x="838200" y="556995"/>
            <a:ext cx="10515600" cy="1133693"/>
          </a:xfrm>
        </p:spPr>
        <p:txBody>
          <a:bodyPr>
            <a:normAutofit/>
          </a:bodyPr>
          <a:lstStyle/>
          <a:p>
            <a:r>
              <a:rPr lang="en-US" sz="5200">
                <a:ea typeface="Calibri Light"/>
                <a:cs typeface="Calibri Light"/>
              </a:rPr>
              <a:t>Useful AI tools</a:t>
            </a:r>
            <a:endParaRPr lang="en-US" sz="5200"/>
          </a:p>
        </p:txBody>
      </p:sp>
      <p:graphicFrame>
        <p:nvGraphicFramePr>
          <p:cNvPr id="5" name="Content Placeholder 2">
            <a:extLst>
              <a:ext uri="{FF2B5EF4-FFF2-40B4-BE49-F238E27FC236}">
                <a16:creationId xmlns:a16="http://schemas.microsoft.com/office/drawing/2014/main" id="{AFC8904F-C2F7-0DA7-DDA1-05462A16EB47}"/>
              </a:ext>
            </a:extLst>
          </p:cNvPr>
          <p:cNvGraphicFramePr>
            <a:graphicFrameLocks noGrp="1"/>
          </p:cNvGraphicFramePr>
          <p:nvPr>
            <p:ph idx="1"/>
            <p:extLst>
              <p:ext uri="{D42A27DB-BD31-4B8C-83A1-F6EECF244321}">
                <p14:modId xmlns:p14="http://schemas.microsoft.com/office/powerpoint/2010/main" val="3138509783"/>
              </p:ext>
            </p:extLst>
          </p:nvPr>
        </p:nvGraphicFramePr>
        <p:xfrm>
          <a:off x="301052" y="1888084"/>
          <a:ext cx="11439993"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1764999"/>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1C453-843D-6B21-436C-277256737EEA}"/>
              </a:ext>
            </a:extLst>
          </p:cNvPr>
          <p:cNvSpPr>
            <a:spLocks noGrp="1"/>
          </p:cNvSpPr>
          <p:nvPr>
            <p:ph type="title"/>
          </p:nvPr>
        </p:nvSpPr>
        <p:spPr/>
        <p:txBody>
          <a:bodyPr/>
          <a:lstStyle/>
          <a:p>
            <a:endParaRPr lang="en-GB"/>
          </a:p>
        </p:txBody>
      </p:sp>
      <p:pic>
        <p:nvPicPr>
          <p:cNvPr id="4" name="video">
            <a:hlinkClick r:id="" action="ppaction://media"/>
            <a:extLst>
              <a:ext uri="{FF2B5EF4-FFF2-40B4-BE49-F238E27FC236}">
                <a16:creationId xmlns:a16="http://schemas.microsoft.com/office/drawing/2014/main" id="{31BB604C-88B0-DE22-F538-97DD860FCCA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335576" y="299738"/>
            <a:ext cx="3520847" cy="6258523"/>
          </a:xfrm>
        </p:spPr>
      </p:pic>
    </p:spTree>
    <p:extLst>
      <p:ext uri="{BB962C8B-B14F-4D97-AF65-F5344CB8AC3E}">
        <p14:creationId xmlns:p14="http://schemas.microsoft.com/office/powerpoint/2010/main" val="21072462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6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94BDE-F23F-223B-0DA8-6933AC9B92C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8C28A988-30E9-532D-E26D-F3CB5666350C}"/>
              </a:ext>
            </a:extLst>
          </p:cNvPr>
          <p:cNvPicPr>
            <a:picLocks noGrp="1" noChangeAspect="1"/>
          </p:cNvPicPr>
          <p:nvPr>
            <p:ph idx="1"/>
          </p:nvPr>
        </p:nvPicPr>
        <p:blipFill>
          <a:blip r:embed="rId2"/>
          <a:stretch>
            <a:fillRect/>
          </a:stretch>
        </p:blipFill>
        <p:spPr>
          <a:xfrm>
            <a:off x="1137191" y="-20208"/>
            <a:ext cx="9911048" cy="6880445"/>
          </a:xfrm>
          <a:prstGeom prst="rect">
            <a:avLst/>
          </a:prstGeom>
        </p:spPr>
      </p:pic>
      <p:sp>
        <p:nvSpPr>
          <p:cNvPr id="5" name="TextBox 4">
            <a:extLst>
              <a:ext uri="{FF2B5EF4-FFF2-40B4-BE49-F238E27FC236}">
                <a16:creationId xmlns:a16="http://schemas.microsoft.com/office/drawing/2014/main" id="{75EF76B4-69A3-A75C-726C-14D0B3E76028}"/>
              </a:ext>
            </a:extLst>
          </p:cNvPr>
          <p:cNvSpPr txBox="1"/>
          <p:nvPr/>
        </p:nvSpPr>
        <p:spPr>
          <a:xfrm>
            <a:off x="1344057" y="4184551"/>
            <a:ext cx="2853369" cy="2308324"/>
          </a:xfrm>
          <a:prstGeom prst="rect">
            <a:avLst/>
          </a:prstGeom>
          <a:solidFill>
            <a:schemeClr val="accent1">
              <a:lumMod val="40000"/>
              <a:lumOff val="60000"/>
            </a:schemeClr>
          </a:solidFill>
        </p:spPr>
        <p:txBody>
          <a:bodyPr wrap="square" rtlCol="0">
            <a:spAutoFit/>
          </a:bodyPr>
          <a:lstStyle/>
          <a:p>
            <a:r>
              <a:rPr lang="en-GB" sz="4800" b="1" i="1"/>
              <a:t>2026-27 going live soon!!</a:t>
            </a:r>
          </a:p>
        </p:txBody>
      </p:sp>
    </p:spTree>
    <p:extLst>
      <p:ext uri="{BB962C8B-B14F-4D97-AF65-F5344CB8AC3E}">
        <p14:creationId xmlns:p14="http://schemas.microsoft.com/office/powerpoint/2010/main" val="557017411"/>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3ABF-3D85-1272-8870-679F49C3191E}"/>
              </a:ext>
            </a:extLst>
          </p:cNvPr>
          <p:cNvSpPr>
            <a:spLocks noGrp="1"/>
          </p:cNvSpPr>
          <p:nvPr>
            <p:ph type="title"/>
          </p:nvPr>
        </p:nvSpPr>
        <p:spPr>
          <a:xfrm>
            <a:off x="640080" y="325369"/>
            <a:ext cx="4368602" cy="1956841"/>
          </a:xfrm>
        </p:spPr>
        <p:txBody>
          <a:bodyPr anchor="b">
            <a:normAutofit/>
          </a:bodyPr>
          <a:lstStyle/>
          <a:p>
            <a:r>
              <a:rPr lang="en-GB" sz="5400">
                <a:cs typeface="Calibri Light"/>
              </a:rPr>
              <a:t>Useful SQA links </a:t>
            </a:r>
            <a:endParaRPr lang="en-GB" sz="5400"/>
          </a:p>
        </p:txBody>
      </p:sp>
      <p:sp>
        <p:nvSpPr>
          <p:cNvPr id="3" name="Content Placeholder 2">
            <a:extLst>
              <a:ext uri="{FF2B5EF4-FFF2-40B4-BE49-F238E27FC236}">
                <a16:creationId xmlns:a16="http://schemas.microsoft.com/office/drawing/2014/main" id="{FC2F38E3-B8B0-3E81-01D2-EF89356DEA2B}"/>
              </a:ext>
            </a:extLst>
          </p:cNvPr>
          <p:cNvSpPr>
            <a:spLocks noGrp="1"/>
          </p:cNvSpPr>
          <p:nvPr>
            <p:ph idx="1"/>
          </p:nvPr>
        </p:nvSpPr>
        <p:spPr>
          <a:xfrm>
            <a:off x="426646" y="2461799"/>
            <a:ext cx="5681324" cy="3320668"/>
          </a:xfrm>
        </p:spPr>
        <p:txBody>
          <a:bodyPr vert="horz" lIns="91440" tIns="45720" rIns="91440" bIns="45720" rtlCol="0" anchor="t">
            <a:normAutofit/>
          </a:bodyPr>
          <a:lstStyle/>
          <a:p>
            <a:r>
              <a:rPr lang="en-GB" sz="2200">
                <a:ea typeface="+mn-lt"/>
                <a:cs typeface="+mn-lt"/>
              </a:rPr>
              <a:t>Access past papers and marking schemes  directly from SQA website </a:t>
            </a:r>
          </a:p>
          <a:p>
            <a:r>
              <a:rPr lang="en-GB" sz="2200">
                <a:ea typeface="+mn-lt"/>
                <a:cs typeface="+mn-lt"/>
                <a:hlinkClick r:id="rId3"/>
              </a:rPr>
              <a:t>https://www.understandingstandards.org.uk/</a:t>
            </a:r>
            <a:r>
              <a:rPr lang="en-GB" sz="2200">
                <a:ea typeface="+mn-lt"/>
                <a:cs typeface="+mn-lt"/>
              </a:rPr>
              <a:t> ( not just for teachers!)</a:t>
            </a:r>
          </a:p>
          <a:p>
            <a:r>
              <a:rPr lang="en-GB" sz="2200">
                <a:ea typeface="+mn-lt"/>
                <a:cs typeface="+mn-lt"/>
              </a:rPr>
              <a:t>SQA Course specifications - this is your revision checklist!</a:t>
            </a:r>
          </a:p>
        </p:txBody>
      </p:sp>
      <p:pic>
        <p:nvPicPr>
          <p:cNvPr id="5" name="Picture 4" descr="Logo, company name&#10;&#10;Description automatically generated">
            <a:extLst>
              <a:ext uri="{FF2B5EF4-FFF2-40B4-BE49-F238E27FC236}">
                <a16:creationId xmlns:a16="http://schemas.microsoft.com/office/drawing/2014/main" id="{DB7316D1-A620-00B3-2F96-8690DD486925}"/>
              </a:ext>
            </a:extLst>
          </p:cNvPr>
          <p:cNvPicPr>
            <a:picLocks noChangeAspect="1"/>
          </p:cNvPicPr>
          <p:nvPr/>
        </p:nvPicPr>
        <p:blipFill rotWithShape="1">
          <a:blip r:embed="rId4"/>
          <a:srcRect r="-1" b="301"/>
          <a:stretch/>
        </p:blipFill>
        <p:spPr>
          <a:xfrm>
            <a:off x="6342774" y="4067"/>
            <a:ext cx="5844048" cy="6859759"/>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213546634"/>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r>
              <a:rPr lang="en-GB" sz="5400"/>
              <a:t>Resources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7661329" cy="4251960"/>
          </a:xfrm>
        </p:spPr>
        <p:txBody>
          <a:bodyPr vert="horz" lIns="91440" tIns="45720" rIns="91440" bIns="45720" rtlCol="0" anchor="t">
            <a:normAutofit lnSpcReduction="10000"/>
          </a:bodyPr>
          <a:lstStyle/>
          <a:p>
            <a:r>
              <a:rPr lang="en-GB" b="1"/>
              <a:t>Study skills booklet </a:t>
            </a:r>
            <a:r>
              <a:rPr lang="en-GB"/>
              <a:t>( On school website, see QR code)</a:t>
            </a:r>
          </a:p>
          <a:p>
            <a:r>
              <a:rPr lang="en-GB">
                <a:hlinkClick r:id="rId3"/>
              </a:rPr>
              <a:t>https://education.gov.scot/improvement/learning-resources/why-get-parents-involved/</a:t>
            </a:r>
            <a:r>
              <a:rPr lang="en-GB"/>
              <a:t>  </a:t>
            </a:r>
            <a:endParaRPr lang="en-GB">
              <a:cs typeface="Calibri"/>
            </a:endParaRPr>
          </a:p>
          <a:p>
            <a:r>
              <a:rPr lang="en-GB">
                <a:hlinkClick r:id="rId4"/>
              </a:rPr>
              <a:t>https://education.gov.scot/parentzone/learning-at-home/supporting-study/</a:t>
            </a:r>
            <a:r>
              <a:rPr lang="en-GB"/>
              <a:t>  </a:t>
            </a:r>
            <a:endParaRPr lang="en-GB">
              <a:cs typeface="Calibri"/>
            </a:endParaRPr>
          </a:p>
          <a:p>
            <a:r>
              <a:rPr lang="en-GB"/>
              <a:t>SQA Support for parents  - </a:t>
            </a:r>
            <a:r>
              <a:rPr lang="en-GB">
                <a:hlinkClick r:id="rId5"/>
              </a:rPr>
              <a:t>https://www.sqa.org.uk/sqa/41292.html</a:t>
            </a:r>
            <a:r>
              <a:rPr lang="en-GB"/>
              <a:t>  </a:t>
            </a:r>
            <a:endParaRPr lang="en-GB">
              <a:cs typeface="Calibri"/>
            </a:endParaRPr>
          </a:p>
          <a:p>
            <a:r>
              <a:rPr lang="en-GB"/>
              <a:t>BBC Bitesize</a:t>
            </a:r>
          </a:p>
          <a:p>
            <a:r>
              <a:rPr lang="en-GB"/>
              <a:t>SQA – Past Papers</a:t>
            </a:r>
            <a:endParaRPr lang="en-GB">
              <a:cs typeface="Calibri"/>
            </a:endParaRPr>
          </a:p>
          <a:p>
            <a:endParaRPr lang="en-GB" sz="2200"/>
          </a:p>
        </p:txBody>
      </p:sp>
      <p:pic>
        <p:nvPicPr>
          <p:cNvPr id="4" name="Picture 3" descr="A qr code with a dinosaur&#10;&#10;Description automatically generated">
            <a:extLst>
              <a:ext uri="{FF2B5EF4-FFF2-40B4-BE49-F238E27FC236}">
                <a16:creationId xmlns:a16="http://schemas.microsoft.com/office/drawing/2014/main" id="{F2215751-87EA-3507-64BA-B46CB4CBF95D}"/>
              </a:ext>
            </a:extLst>
          </p:cNvPr>
          <p:cNvPicPr>
            <a:picLocks noChangeAspect="1"/>
          </p:cNvPicPr>
          <p:nvPr/>
        </p:nvPicPr>
        <p:blipFill>
          <a:blip r:embed="rId6"/>
          <a:stretch>
            <a:fillRect/>
          </a:stretch>
        </p:blipFill>
        <p:spPr>
          <a:xfrm>
            <a:off x="8993052" y="-2422"/>
            <a:ext cx="3194912" cy="3246573"/>
          </a:xfrm>
          <a:prstGeom prst="rect">
            <a:avLst/>
          </a:prstGeom>
        </p:spPr>
      </p:pic>
    </p:spTree>
    <p:extLst>
      <p:ext uri="{BB962C8B-B14F-4D97-AF65-F5344CB8AC3E}">
        <p14:creationId xmlns:p14="http://schemas.microsoft.com/office/powerpoint/2010/main" val="1556221202"/>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tudy_skills_map_corrected.png"/>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B902CB9-C7DC-4673-B7D5-F22DCF0EC5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2957666"/>
            <a:ext cx="10515595" cy="1499852"/>
          </a:xfrm>
        </p:spPr>
        <p:txBody>
          <a:bodyPr anchor="b">
            <a:normAutofit/>
          </a:bodyPr>
          <a:lstStyle/>
          <a:p>
            <a:pPr algn="ctr"/>
            <a:r>
              <a:rPr lang="en-GB" sz="4000"/>
              <a:t>Where are you now?</a:t>
            </a:r>
            <a:br>
              <a:rPr lang="en-GB" sz="4000"/>
            </a:br>
            <a:r>
              <a:rPr lang="en-GB" sz="4000" b="1"/>
              <a:t>Exit task</a:t>
            </a:r>
          </a:p>
        </p:txBody>
      </p:sp>
      <p:pic>
        <p:nvPicPr>
          <p:cNvPr id="7" name="Picture 6"/>
          <p:cNvPicPr>
            <a:picLocks noChangeAspect="1"/>
          </p:cNvPicPr>
          <p:nvPr/>
        </p:nvPicPr>
        <p:blipFill>
          <a:blip r:embed="rId3"/>
          <a:stretch>
            <a:fillRect/>
          </a:stretch>
        </p:blipFill>
        <p:spPr>
          <a:xfrm>
            <a:off x="2588062" y="761548"/>
            <a:ext cx="2195914" cy="1891268"/>
          </a:xfrm>
          <a:prstGeom prst="rect">
            <a:avLst/>
          </a:prstGeom>
        </p:spPr>
      </p:pic>
      <p:pic>
        <p:nvPicPr>
          <p:cNvPr id="9" name="Picture 8"/>
          <p:cNvPicPr>
            <a:picLocks noChangeAspect="1"/>
          </p:cNvPicPr>
          <p:nvPr/>
        </p:nvPicPr>
        <p:blipFill rotWithShape="1">
          <a:blip r:embed="rId4"/>
          <a:srcRect l="5595" t="-695" r="1562" b="695"/>
          <a:stretch/>
        </p:blipFill>
        <p:spPr>
          <a:xfrm>
            <a:off x="7362938" y="764386"/>
            <a:ext cx="2251332" cy="1816319"/>
          </a:xfrm>
          <a:prstGeom prst="rect">
            <a:avLst/>
          </a:prstGeom>
        </p:spPr>
      </p:pic>
      <p:sp>
        <p:nvSpPr>
          <p:cNvPr id="3" name="Content Placeholder 2"/>
          <p:cNvSpPr>
            <a:spLocks noGrp="1"/>
          </p:cNvSpPr>
          <p:nvPr>
            <p:ph idx="1"/>
          </p:nvPr>
        </p:nvSpPr>
        <p:spPr>
          <a:xfrm>
            <a:off x="838200" y="4629233"/>
            <a:ext cx="10515595" cy="1493070"/>
          </a:xfrm>
        </p:spPr>
        <p:txBody>
          <a:bodyPr vert="horz" lIns="91440" tIns="45720" rIns="91440" bIns="45720" rtlCol="0" anchor="t">
            <a:noAutofit/>
          </a:bodyPr>
          <a:lstStyle/>
          <a:p>
            <a:pPr algn="ctr"/>
            <a:r>
              <a:rPr lang="en-GB" sz="2400" dirty="0"/>
              <a:t>Around the room are some pictures – have a brief walk round and pick a picture which </a:t>
            </a:r>
            <a:r>
              <a:rPr lang="en-GB" sz="2400" b="1" dirty="0"/>
              <a:t>best represents </a:t>
            </a:r>
            <a:r>
              <a:rPr lang="en-GB" sz="2400" dirty="0"/>
              <a:t>how you feel about your involvement in your learner’s studies </a:t>
            </a:r>
            <a:r>
              <a:rPr lang="en-GB" sz="2400" b="1" dirty="0"/>
              <a:t>after today’s session</a:t>
            </a:r>
            <a:endParaRPr lang="en-GB" sz="2400" b="1" dirty="0">
              <a:cs typeface="Calibri"/>
            </a:endParaRPr>
          </a:p>
          <a:p>
            <a:pPr algn="ctr"/>
            <a:r>
              <a:rPr lang="en-GB" sz="2400" dirty="0"/>
              <a:t>Now on a </a:t>
            </a:r>
            <a:r>
              <a:rPr lang="en-GB" sz="2400" dirty="0">
                <a:highlight>
                  <a:srgbClr val="FF00FF"/>
                </a:highlight>
              </a:rPr>
              <a:t>PINK</a:t>
            </a:r>
            <a:r>
              <a:rPr lang="en-GB" sz="2400" dirty="0"/>
              <a:t> post it write </a:t>
            </a:r>
            <a:r>
              <a:rPr lang="en-GB" sz="2400" b="1" dirty="0"/>
              <a:t>WHY</a:t>
            </a:r>
            <a:r>
              <a:rPr lang="en-GB" sz="2400" dirty="0"/>
              <a:t> you feel this way and stick it beneath the picture on your way out!</a:t>
            </a:r>
            <a:endParaRPr lang="en-GB" sz="2400" dirty="0">
              <a:cs typeface="Calibri"/>
            </a:endParaRPr>
          </a:p>
        </p:txBody>
      </p:sp>
      <p:pic>
        <p:nvPicPr>
          <p:cNvPr id="4" name="Picture 3" descr="Cartoon Of ostrich sticking head in the sand - Intentional Insights">
            <a:extLst>
              <a:ext uri="{FF2B5EF4-FFF2-40B4-BE49-F238E27FC236}">
                <a16:creationId xmlns:a16="http://schemas.microsoft.com/office/drawing/2014/main" id="{07651DD4-B990-0271-B5BE-63E113466DE3}"/>
              </a:ext>
            </a:extLst>
          </p:cNvPr>
          <p:cNvPicPr>
            <a:picLocks noChangeAspect="1"/>
          </p:cNvPicPr>
          <p:nvPr/>
        </p:nvPicPr>
        <p:blipFill>
          <a:blip r:embed="rId5"/>
          <a:stretch>
            <a:fillRect/>
          </a:stretch>
        </p:blipFill>
        <p:spPr>
          <a:xfrm>
            <a:off x="0" y="750744"/>
            <a:ext cx="2438399" cy="1895004"/>
          </a:xfrm>
          <a:prstGeom prst="rect">
            <a:avLst/>
          </a:prstGeom>
        </p:spPr>
      </p:pic>
      <p:pic>
        <p:nvPicPr>
          <p:cNvPr id="10" name="Picture 9" descr="Crossroads on the Journey | Sacred Journeys Spiritual Community">
            <a:extLst>
              <a:ext uri="{FF2B5EF4-FFF2-40B4-BE49-F238E27FC236}">
                <a16:creationId xmlns:a16="http://schemas.microsoft.com/office/drawing/2014/main" id="{4CBE6109-446F-E41B-5B58-34B85BE58AA9}"/>
              </a:ext>
            </a:extLst>
          </p:cNvPr>
          <p:cNvPicPr>
            <a:picLocks noChangeAspect="1"/>
          </p:cNvPicPr>
          <p:nvPr/>
        </p:nvPicPr>
        <p:blipFill>
          <a:blip r:embed="rId6"/>
          <a:stretch>
            <a:fillRect/>
          </a:stretch>
        </p:blipFill>
        <p:spPr>
          <a:xfrm>
            <a:off x="4918363" y="796636"/>
            <a:ext cx="2341419" cy="1773383"/>
          </a:xfrm>
          <a:prstGeom prst="rect">
            <a:avLst/>
          </a:prstGeom>
        </p:spPr>
      </p:pic>
      <p:pic>
        <p:nvPicPr>
          <p:cNvPr id="11" name="Picture 10" descr="1,200+ Nagging Parent Stock Illustrations, Royalty-Free Vector Graphics &amp; Clip  Art - iStock">
            <a:extLst>
              <a:ext uri="{FF2B5EF4-FFF2-40B4-BE49-F238E27FC236}">
                <a16:creationId xmlns:a16="http://schemas.microsoft.com/office/drawing/2014/main" id="{06ECCDB9-67E3-73D2-90E4-DCEB770686F5}"/>
              </a:ext>
            </a:extLst>
          </p:cNvPr>
          <p:cNvPicPr>
            <a:picLocks noChangeAspect="1"/>
          </p:cNvPicPr>
          <p:nvPr/>
        </p:nvPicPr>
        <p:blipFill>
          <a:blip r:embed="rId7"/>
          <a:stretch>
            <a:fillRect/>
          </a:stretch>
        </p:blipFill>
        <p:spPr>
          <a:xfrm>
            <a:off x="9715185" y="803562"/>
            <a:ext cx="2473666" cy="1787237"/>
          </a:xfrm>
          <a:prstGeom prst="rect">
            <a:avLst/>
          </a:prstGeom>
        </p:spPr>
      </p:pic>
    </p:spTree>
    <p:extLst>
      <p:ext uri="{BB962C8B-B14F-4D97-AF65-F5344CB8AC3E}">
        <p14:creationId xmlns:p14="http://schemas.microsoft.com/office/powerpoint/2010/main" val="3066289514"/>
      </p:ext>
    </p:extLst>
  </p:cSld>
  <p:clrMapOvr>
    <a:masterClrMapping/>
  </p:clrMapOvr>
  <p:transition spd="slow">
    <p:push dir="u"/>
  </p:transition>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454551"/>
      </a:dk2>
      <a:lt2>
        <a:srgbClr val="D8D9DC"/>
      </a:lt2>
      <a:accent1>
        <a:srgbClr val="E32D91"/>
      </a:accent1>
      <a:accent2>
        <a:srgbClr val="C830CC"/>
      </a:accent2>
      <a:accent3>
        <a:srgbClr val="4EA6DC"/>
      </a:accent3>
      <a:accent4>
        <a:srgbClr val="C830CC"/>
      </a:accent4>
      <a:accent5>
        <a:srgbClr val="8971E1"/>
      </a:accent5>
      <a:accent6>
        <a:srgbClr val="D54773"/>
      </a:accent6>
      <a:hlink>
        <a:srgbClr val="6B9F25"/>
      </a:hlink>
      <a:folHlink>
        <a:srgbClr val="8C8C8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B76130C73D624BB3E3F130828F595D" ma:contentTypeVersion="18" ma:contentTypeDescription="Create a new document." ma:contentTypeScope="" ma:versionID="f1639559bbfe5652c5748735df28f4e0">
  <xsd:schema xmlns:xsd="http://www.w3.org/2001/XMLSchema" xmlns:xs="http://www.w3.org/2001/XMLSchema" xmlns:p="http://schemas.microsoft.com/office/2006/metadata/properties" xmlns:ns3="98fc752c-7550-4076-9756-2d71c94b5c43" xmlns:ns4="6ac876dc-2add-4d83-8ec3-0b7a20144061" targetNamespace="http://schemas.microsoft.com/office/2006/metadata/properties" ma:root="true" ma:fieldsID="375cb8a71f35a7c75c10658dde3e497a" ns3:_="" ns4:_="">
    <xsd:import namespace="98fc752c-7550-4076-9756-2d71c94b5c43"/>
    <xsd:import namespace="6ac876dc-2add-4d83-8ec3-0b7a2014406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AutoKeyPoints" minOccurs="0"/>
                <xsd:element ref="ns4:MediaServiceKeyPoints" minOccurs="0"/>
                <xsd:element ref="ns4:MediaServiceGenerationTime" minOccurs="0"/>
                <xsd:element ref="ns4:MediaServiceEventHashCode" minOccurs="0"/>
                <xsd:element ref="ns4:MediaServiceLocation" minOccurs="0"/>
                <xsd:element ref="ns4:_activity" minOccurs="0"/>
                <xsd:element ref="ns4:MediaServiceObjectDetectorVersions" minOccurs="0"/>
                <xsd:element ref="ns4:MediaLengthInSeconds"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fc752c-7550-4076-9756-2d71c94b5c4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ac876dc-2add-4d83-8ec3-0b7a2014406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description="" ma:hidden="true" ma:indexed="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ac876dc-2add-4d83-8ec3-0b7a20144061" xsi:nil="true"/>
  </documentManagement>
</p:properties>
</file>

<file path=customXml/itemProps1.xml><?xml version="1.0" encoding="utf-8"?>
<ds:datastoreItem xmlns:ds="http://schemas.openxmlformats.org/officeDocument/2006/customXml" ds:itemID="{14CEC548-89B0-4C9D-9831-514846580466}">
  <ds:schemaRefs>
    <ds:schemaRef ds:uri="6ac876dc-2add-4d83-8ec3-0b7a20144061"/>
    <ds:schemaRef ds:uri="98fc752c-7550-4076-9756-2d71c94b5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09E79A4-7EA8-40D4-BFD2-B97FB79E4BDE}">
  <ds:schemaRefs>
    <ds:schemaRef ds:uri="http://schemas.microsoft.com/sharepoint/v3/contenttype/forms"/>
  </ds:schemaRefs>
</ds:datastoreItem>
</file>

<file path=customXml/itemProps3.xml><?xml version="1.0" encoding="utf-8"?>
<ds:datastoreItem xmlns:ds="http://schemas.openxmlformats.org/officeDocument/2006/customXml" ds:itemID="{0E86EEF0-5781-4C97-ACE1-1D259BAAE853}">
  <ds:schemaRefs>
    <ds:schemaRef ds:uri="6ac876dc-2add-4d83-8ec3-0b7a20144061"/>
    <ds:schemaRef ds:uri="98fc752c-7550-4076-9756-2d71c94b5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2678</Words>
  <Application>Microsoft Office PowerPoint</Application>
  <PresentationFormat>Widescreen</PresentationFormat>
  <Paragraphs>292</Paragraphs>
  <Slides>42</Slides>
  <Notes>30</Notes>
  <HiddenSlides>0</HiddenSlides>
  <MMClips>1</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Study Support </vt:lpstr>
      <vt:lpstr>Aims</vt:lpstr>
      <vt:lpstr>Overview</vt:lpstr>
      <vt:lpstr>Where are you now? Settling in task</vt:lpstr>
      <vt:lpstr>Why are we doing this?</vt:lpstr>
      <vt:lpstr>'Studenting'</vt:lpstr>
      <vt:lpstr>Why are we doing this NOW?</vt:lpstr>
      <vt:lpstr>Why Revise?</vt:lpstr>
      <vt:lpstr>Why revise?</vt:lpstr>
      <vt:lpstr>Education Endowment Foundation- Self Regulated Learning</vt:lpstr>
      <vt:lpstr>PowerPoint Presentation</vt:lpstr>
      <vt:lpstr>Creating the right atmosphere</vt:lpstr>
      <vt:lpstr>Timing revision</vt:lpstr>
      <vt:lpstr>Break it up - Pomofocus</vt:lpstr>
      <vt:lpstr>Exam Stress</vt:lpstr>
      <vt:lpstr>What methods prove effective when studying?</vt:lpstr>
      <vt:lpstr> Cops and Robbers- Practical</vt:lpstr>
      <vt:lpstr>Collaborative Learning Some ideas</vt:lpstr>
      <vt:lpstr>Collaborative learning techniques</vt:lpstr>
      <vt:lpstr>Clocks/ Fact catchers</vt:lpstr>
      <vt:lpstr>If this is the answer…?</vt:lpstr>
      <vt:lpstr>Example – mind maps</vt:lpstr>
      <vt:lpstr>Flash cards </vt:lpstr>
      <vt:lpstr>Why is it a good idea to use past papers?</vt:lpstr>
      <vt:lpstr>How can past papers be used effectively? </vt:lpstr>
      <vt:lpstr>Nightmare before the exam...</vt:lpstr>
      <vt:lpstr>Model answers</vt:lpstr>
      <vt:lpstr>Digital Tools</vt:lpstr>
      <vt:lpstr>OneNote Overview </vt:lpstr>
      <vt:lpstr>Why OneNote?</vt:lpstr>
      <vt:lpstr>Multimedia  Content</vt:lpstr>
      <vt:lpstr>Other Digital Tools – Supporting ALL learners</vt:lpstr>
      <vt:lpstr>PowerPoint Presentation</vt:lpstr>
      <vt:lpstr>Homework helps!</vt:lpstr>
      <vt:lpstr>Can AI help revision?</vt:lpstr>
      <vt:lpstr>Useful AI tools</vt:lpstr>
      <vt:lpstr>PowerPoint Presentation</vt:lpstr>
      <vt:lpstr>PowerPoint Presentation</vt:lpstr>
      <vt:lpstr>Useful SQA links </vt:lpstr>
      <vt:lpstr>Resources</vt:lpstr>
      <vt:lpstr>PowerPoint Presentation</vt:lpstr>
      <vt:lpstr>Where are you now? Exit task</vt:lpstr>
    </vt:vector>
  </TitlesOfParts>
  <Company>West Lothian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Skills</dc:title>
  <dc:creator>Mrs Bryson</dc:creator>
  <cp:lastModifiedBy>Mrs Bryson</cp:lastModifiedBy>
  <cp:revision>2</cp:revision>
  <cp:lastPrinted>2023-10-25T15:04:30Z</cp:lastPrinted>
  <dcterms:created xsi:type="dcterms:W3CDTF">2021-11-22T09:21:08Z</dcterms:created>
  <dcterms:modified xsi:type="dcterms:W3CDTF">2026-10-08T09:13:28Z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0x010100E4B76130C73D624BB3E3F130828F595D</vt:lpwstr>
  </property>
</Properties>
</file>