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2" r:id="rId3"/>
    <p:sldId id="257" r:id="rId4"/>
    <p:sldId id="263" r:id="rId5"/>
    <p:sldId id="259" r:id="rId6"/>
    <p:sldId id="260" r:id="rId7"/>
    <p:sldId id="261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13DB4CE-9108-0CBE-62A2-4982BFE1A42C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D45267-8B09-21FF-A95B-18EAEE884310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98292498-C4EB-4440-90A3-F23A1E8C585C}" type="datetime1">
              <a:rPr lang="en-GB"/>
              <a:pPr lvl="0"/>
              <a:t>08/10/2026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18C8ED6-1642-8913-C2A3-266EF2C8489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40336E3-744E-188D-B6C0-A0B25B71F0EF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15216A-3000-9836-9378-249061C7F649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6CB65B-9A3D-E07C-99DE-991C290CDAFE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3485F3C0-16C3-4AD0-ACF2-3470A6DD7CF3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3742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GB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GB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GB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GB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GB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1D2017-D2FE-C43D-CDDF-F782AD69BF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C6C171-D03E-6DFD-B038-B53A478ABDF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GB"/>
              <a:t>Exam – 110 </a:t>
            </a:r>
          </a:p>
          <a:p>
            <a:pPr lvl="0"/>
            <a:endParaRPr lang="en-GB"/>
          </a:p>
          <a:p>
            <a:pPr lvl="0"/>
            <a:r>
              <a:rPr lang="en-GB"/>
              <a:t>8 hours in class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08B482-1A69-3DFF-D08E-EFE1C1286529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49FBE2A-1744-4B01-A445-B3786F83E0F8}" type="slidenum">
              <a:t>3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A40C1D-1A9E-2ECE-8527-979E57F53E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AC49F8-FAA5-EDAD-B515-CBBE9344C8A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US">
                <a:ea typeface="Calibri"/>
                <a:cs typeface="Calibri"/>
              </a:rPr>
              <a:t>Only allowed raw data, data source and reference and some info from internet.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B49D02-2980-F39E-AA8B-51D9C6F56B20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C9B4888-D2CD-45AB-B0D2-32205FCEF8AE}" type="slidenum">
              <a:t>4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4674A5-0FAC-88B5-61D1-1E78CB24E9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227C62-4996-9904-22CB-17345851ABD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US">
                <a:ea typeface="Calibri"/>
                <a:cs typeface="Calibri"/>
              </a:rPr>
              <a:t>Warn them against the use of AI.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76D163-6858-487B-CA59-613DD652DE30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3FC1690-7EB9-4901-A06C-44FC9B0A8772}" type="slidenum">
              <a:t>5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A693DC-0111-B601-BF07-16C8A44086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440F44-5547-FC2D-9270-8B20CF39082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US">
                <a:ea typeface="Calibri"/>
                <a:cs typeface="Calibri"/>
              </a:rPr>
              <a:t>Not answered their aim.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7DC0E0-745B-695A-0AF5-A33CD89AD7CF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022B8FF-7ABA-4D97-8104-E3F38C5EBC9F}" type="slidenum">
              <a:t>8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22B7F6-6376-023D-DF13-F6629CA34B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3E3673-C917-ED1C-43A4-4978F40DF95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US">
                <a:ea typeface="Calibri"/>
                <a:cs typeface="Calibri"/>
              </a:rPr>
              <a:t>The word relationship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6E0400-E300-1859-4556-475A5673EE66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D5EF472-D6BD-41FC-B456-8D956AA11F9E}" type="slidenum">
              <a:t>9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EC66A5-FA26-F65A-4452-A1E4E72912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7265D8-E525-9EF4-9846-0252331AFD7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US">
                <a:ea typeface="Calibri"/>
                <a:cs typeface="Calibri"/>
              </a:rPr>
              <a:t>Units of last column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9662FE-94F0-5BF9-1136-9F23B7D063F9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47B5D46-2B6F-44EE-889A-0BC67476C2BD}" type="slidenum">
              <a:t>10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E384F2-968C-0901-2C98-79999014EC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7068B6-A657-7B96-2E59-833DC3D6546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US">
                <a:ea typeface="Calibri"/>
                <a:cs typeface="Calibri"/>
              </a:rPr>
              <a:t>Line doesn’t extend to full range of data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AE3367-C8D0-40B1-338B-55CB443ED235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CD656E7-7A13-46CE-B4FD-A28A2D74B2BC}" type="slidenum">
              <a:t>11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6A0822-DEDF-1F34-4A7D-35756FDB7B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1EA725-F597-8036-77EF-D847B38E2C0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US">
                <a:ea typeface="Calibri"/>
                <a:cs typeface="Calibri"/>
              </a:rPr>
              <a:t>Not accepted line of best git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A3EE0F-F95F-F528-7B36-A1CF6737D328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B4DBEFD-476C-4921-B8BD-7CCD10B2F0A2}" type="slidenum">
              <a:t>12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6">
            <a:extLst>
              <a:ext uri="{FF2B5EF4-FFF2-40B4-BE49-F238E27FC236}">
                <a16:creationId xmlns:a16="http://schemas.microsoft.com/office/drawing/2014/main" id="{B77ACCBC-A065-8642-D4D9-0FB11A2C3E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70" y="6209928"/>
            <a:ext cx="11155680" cy="457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715708"/>
              <a:gd name="f7" fmla="val 45719"/>
              <a:gd name="f8" fmla="val 3694525"/>
              <a:gd name="f9" fmla="val 5021183"/>
              <a:gd name="f10" fmla="+- 0 0 -90"/>
              <a:gd name="f11" fmla="*/ f3 1 8715708"/>
              <a:gd name="f12" fmla="*/ f4 1 45719"/>
              <a:gd name="f13" fmla="+- f7 0 f5"/>
              <a:gd name="f14" fmla="+- f6 0 f5"/>
              <a:gd name="f15" fmla="*/ f10 f0 1"/>
              <a:gd name="f16" fmla="*/ f14 1 8715708"/>
              <a:gd name="f17" fmla="*/ f13 1 45719"/>
              <a:gd name="f18" fmla="*/ 0 f14 1"/>
              <a:gd name="f19" fmla="*/ 0 f13 1"/>
              <a:gd name="f20" fmla="*/ 3694525 f14 1"/>
              <a:gd name="f21" fmla="*/ 5021183 f14 1"/>
              <a:gd name="f22" fmla="*/ 8715708 f14 1"/>
              <a:gd name="f23" fmla="*/ 45719 f13 1"/>
              <a:gd name="f24" fmla="*/ f15 1 f2"/>
              <a:gd name="f25" fmla="*/ f18 1 8715708"/>
              <a:gd name="f26" fmla="*/ f19 1 45719"/>
              <a:gd name="f27" fmla="*/ f20 1 8715708"/>
              <a:gd name="f28" fmla="*/ f21 1 8715708"/>
              <a:gd name="f29" fmla="*/ f22 1 8715708"/>
              <a:gd name="f30" fmla="*/ f23 1 45719"/>
              <a:gd name="f31" fmla="*/ f5 1 f16"/>
              <a:gd name="f32" fmla="*/ f6 1 f16"/>
              <a:gd name="f33" fmla="*/ f5 1 f17"/>
              <a:gd name="f34" fmla="*/ f7 1 f17"/>
              <a:gd name="f35" fmla="+- f24 0 f1"/>
              <a:gd name="f36" fmla="*/ f25 1 f16"/>
              <a:gd name="f37" fmla="*/ f26 1 f17"/>
              <a:gd name="f38" fmla="*/ f27 1 f16"/>
              <a:gd name="f39" fmla="*/ f28 1 f16"/>
              <a:gd name="f40" fmla="*/ f29 1 f16"/>
              <a:gd name="f41" fmla="*/ f30 1 f17"/>
              <a:gd name="f42" fmla="*/ f31 f11 1"/>
              <a:gd name="f43" fmla="*/ f32 f11 1"/>
              <a:gd name="f44" fmla="*/ f34 f12 1"/>
              <a:gd name="f45" fmla="*/ f33 f12 1"/>
              <a:gd name="f46" fmla="*/ f36 f11 1"/>
              <a:gd name="f47" fmla="*/ f37 f12 1"/>
              <a:gd name="f48" fmla="*/ f38 f11 1"/>
              <a:gd name="f49" fmla="*/ f39 f11 1"/>
              <a:gd name="f50" fmla="*/ f40 f11 1"/>
              <a:gd name="f51" fmla="*/ f41 f1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5">
                <a:pos x="f46" y="f47"/>
              </a:cxn>
              <a:cxn ang="f35">
                <a:pos x="f48" y="f47"/>
              </a:cxn>
              <a:cxn ang="f35">
                <a:pos x="f49" y="f47"/>
              </a:cxn>
              <a:cxn ang="f35">
                <a:pos x="f50" y="f47"/>
              </a:cxn>
              <a:cxn ang="f35">
                <a:pos x="f50" y="f51"/>
              </a:cxn>
              <a:cxn ang="f35">
                <a:pos x="f49" y="f51"/>
              </a:cxn>
              <a:cxn ang="f35">
                <a:pos x="f48" y="f51"/>
              </a:cxn>
              <a:cxn ang="f35">
                <a:pos x="f46" y="f51"/>
              </a:cxn>
            </a:cxnLst>
            <a:rect l="f42" t="f45" r="f43" b="f44"/>
            <a:pathLst>
              <a:path w="8715708" h="45719">
                <a:moveTo>
                  <a:pt x="f5" y="f5"/>
                </a:moveTo>
                <a:lnTo>
                  <a:pt x="f8" y="f5"/>
                </a:lnTo>
                <a:lnTo>
                  <a:pt x="f9" y="f5"/>
                </a:lnTo>
                <a:lnTo>
                  <a:pt x="f6" y="f5"/>
                </a:lnTo>
                <a:lnTo>
                  <a:pt x="f6" y="f7"/>
                </a:lnTo>
                <a:lnTo>
                  <a:pt x="f9" y="f7"/>
                </a:lnTo>
                <a:lnTo>
                  <a:pt x="f8" y="f7"/>
                </a:lnTo>
                <a:lnTo>
                  <a:pt x="f5" y="f7"/>
                </a:lnTo>
                <a:close/>
              </a:path>
            </a:pathLst>
          </a:cu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Bierstadt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715F682-1283-3881-E642-14449C09290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21208" y="978408"/>
            <a:ext cx="11155680" cy="3429000"/>
          </a:xfrm>
        </p:spPr>
        <p:txBody>
          <a:bodyPr/>
          <a:lstStyle>
            <a:lvl1pPr>
              <a:defRPr sz="72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7E3D3CBD-2114-273A-254B-CA341ED86CA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21208" y="4480560"/>
            <a:ext cx="7104888" cy="1399032"/>
          </a:xfrm>
        </p:spPr>
        <p:txBody>
          <a:bodyPr anchor="b"/>
          <a:lstStyle>
            <a:lvl1pPr marL="0" indent="0">
              <a:buNone/>
              <a:defRPr sz="2200" i="1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E42D9BA-B6FF-2637-361A-902DE1B8954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874D5AB-9E9D-4EF4-A434-3F37AD974F50}" type="datetime1">
              <a:rPr lang="en-US"/>
              <a:pPr lvl="0"/>
              <a:t>10/8/2026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50CF10A-4F21-B11B-8638-DA10E13A33D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4933ADA-1589-E42A-1597-993E9214534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A5AE124-AC20-46BE-BA4E-AD0EC00921D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5371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41A2-C7C4-A448-307C-55D5997FC6E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BB8D42-65B1-3B22-4F52-74C119DEA9A7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A2CF07-7018-EC28-36D7-E4937350022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2D4854E-806E-4BBD-A5F8-1816C2487589}" type="datetime1">
              <a:rPr lang="en-US"/>
              <a:pPr lvl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2BC7D8-2BDD-26A8-7062-B6EE6BC7960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704D16-4462-555B-F7F7-8DA529AC44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7100F56-CD30-446B-894C-C4A3BE7A41F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10862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D1473-51C6-2BEA-D606-1C55531D66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1208" y="978408"/>
            <a:ext cx="5020056" cy="4288536"/>
          </a:xfrm>
        </p:spPr>
        <p:txBody>
          <a:bodyPr/>
          <a:lstStyle>
            <a:lvl1pPr>
              <a:defRPr sz="54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8DB358-AB01-8CB4-C660-D23D736B6A8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21208" y="5266944"/>
            <a:ext cx="5020056" cy="1088136"/>
          </a:xfrm>
        </p:spPr>
        <p:txBody>
          <a:bodyPr anchor="b"/>
          <a:lstStyle>
            <a:lvl1pPr marL="0" indent="0">
              <a:buNone/>
              <a:defRPr sz="2200" i="1">
                <a:solidFill>
                  <a:srgbClr val="76767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F1C80D-D73C-B606-3543-D9D9DCD74C4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9AAE1CE-9CE3-4052-B967-E3A59B37B7E6}" type="datetime1">
              <a:rPr lang="en-US"/>
              <a:pPr lvl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4A597E-F663-14F5-58C0-CCF4A6DD5C0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7BC87C-DD4D-1E89-A193-CB884D3D114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22FB7D4-D089-4C8E-90E9-7FD67E35ED52}" type="slidenum"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0DB6FD-81CA-4038-C2DD-664328B345D3}"/>
              </a:ext>
            </a:extLst>
          </p:cNvPr>
          <p:cNvSpPr/>
          <p:nvPr/>
        </p:nvSpPr>
        <p:spPr>
          <a:xfrm>
            <a:off x="517870" y="508086"/>
            <a:ext cx="5021180" cy="149275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Bierstadt"/>
            </a:endParaRPr>
          </a:p>
        </p:txBody>
      </p:sp>
    </p:spTree>
    <p:extLst>
      <p:ext uri="{BB962C8B-B14F-4D97-AF65-F5344CB8AC3E}">
        <p14:creationId xmlns:p14="http://schemas.microsoft.com/office/powerpoint/2010/main" val="1726029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DDA8E-802C-F1D5-DEA7-CDCB784650A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5F8AE9-7302-030B-0504-0C179320D96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21208" y="2578608"/>
            <a:ext cx="5166359" cy="37673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77C3FB-981E-8197-B83E-4166E3F489FE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519672" y="2578608"/>
            <a:ext cx="5166359" cy="37673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58AFC0-20EF-7EB4-0C6D-45039506BBB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F53799E-4D85-47CC-9E4E-88F94FE5C30D}" type="datetime1">
              <a:rPr lang="en-US"/>
              <a:pPr lvl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F86BC9-7E94-2B36-0CC0-0341A2EA919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507028-39A3-1472-6E46-BF8020D8D12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86DE0C2-AAA7-4587-A9A5-8FEAA64E4C0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28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9C216-F929-1388-0EC8-3479542828D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1208" y="978408"/>
            <a:ext cx="11164824" cy="121615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EFB7C6-8054-9465-4D23-0343DFF1D5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21208" y="2340864"/>
            <a:ext cx="5166359" cy="658368"/>
          </a:xfrm>
        </p:spPr>
        <p:txBody>
          <a:bodyPr anchor="b"/>
          <a:lstStyle>
            <a:lvl1pPr marL="0" indent="0">
              <a:buNone/>
              <a:defRPr sz="2200" i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CA12C2-BFF0-1944-50E8-8290601FC9AB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521208" y="3035808"/>
            <a:ext cx="5166359" cy="331012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C38AD6-6F54-2A36-47B4-F4260F5269CB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519672" y="2340864"/>
            <a:ext cx="5166359" cy="658368"/>
          </a:xfrm>
        </p:spPr>
        <p:txBody>
          <a:bodyPr anchor="b"/>
          <a:lstStyle>
            <a:lvl1pPr marL="0" indent="0">
              <a:buNone/>
              <a:defRPr sz="2200" i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630566-581C-26BB-B3A4-E59478B00027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519672" y="3035808"/>
            <a:ext cx="5166359" cy="331012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745FA7-A08D-6E68-8402-7816B8538C6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6AEFDF8-50A1-425B-BEE0-B0CE1CF61396}" type="datetime1">
              <a:rPr lang="en-US"/>
              <a:pPr lvl="0"/>
              <a:t>10/8/2026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A26E7E-10E1-B4BA-B3BF-951BC41B3F8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E80051-0C6E-3F90-D861-FE956F5B394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63DB15D-B8B8-46D3-AFC8-249D7258C33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194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12583-38C0-4A18-7377-8D649D76D01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11AED3-6C31-13AD-4112-01A410CCED3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200F8B7-3477-4A3F-A19D-D7BF1EA547CF}" type="datetime1">
              <a:rPr lang="en-US"/>
              <a:pPr lvl="0"/>
              <a:t>10/8/2026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C5DAA7-DA8D-B59B-C008-13C942230BB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45BD6E-7E97-6D30-2CCA-7F00F5021D1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65DE653-B4CA-4735-9201-6A2B30A78E9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370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3CFBAB-57D1-E293-250C-5ACA81043A8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17C5132-7142-4AF9-A13C-866EFEE05699}" type="datetime1">
              <a:rPr lang="en-US"/>
              <a:pPr lvl="0"/>
              <a:t>10/8/2026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8ED3EB-4A00-6461-5F20-0D31FC419D1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86C584-EECA-E90D-FB60-D397E8D0F89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0FFDFBD-721D-4E64-8147-59784F287AE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285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FE8D1-6BF5-7295-ACC9-61AD7DB027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970482-F360-4FCA-5E34-252400EA1A8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519672" y="987423"/>
            <a:ext cx="5166359" cy="535838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059E6D-6CEC-A093-0305-7668197DA2EF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21208" y="3575303"/>
            <a:ext cx="5020056" cy="2770632"/>
          </a:xfrm>
        </p:spPr>
        <p:txBody>
          <a:bodyPr/>
          <a:lstStyle>
            <a:lvl1pPr marL="0" indent="0">
              <a:buNone/>
              <a:defRPr sz="2200" i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BCB553-6914-46D7-2704-7119AFFDCB0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63BD3F7-F2C8-4124-BA81-CF4D4544A370}" type="datetime1">
              <a:rPr lang="en-US"/>
              <a:pPr lvl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1B8101-FD3D-6160-1D59-102E83BD1B4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783115-DF08-541D-4FCC-0C25630B127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9BC78EE-F4A1-4C20-BBD8-FBF9CC7C210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357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F398B-642D-FF5F-CA52-981D13BA231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88260D-9D06-87D9-46FE-EB847E9DCB0B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6519672" y="987423"/>
            <a:ext cx="5166359" cy="535838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93B4A5-E539-3BE7-A1B2-016218D2E73C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21208" y="3575303"/>
            <a:ext cx="5020056" cy="2770632"/>
          </a:xfrm>
        </p:spPr>
        <p:txBody>
          <a:bodyPr/>
          <a:lstStyle>
            <a:lvl1pPr marL="0" indent="0">
              <a:buNone/>
              <a:defRPr sz="2200" i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81B67C-4553-CF75-1E6D-1FD174FFD14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AFF3161-6942-44A1-9F3F-D5843A994375}" type="datetime1">
              <a:rPr lang="en-US"/>
              <a:pPr lvl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D34850-D35F-4A28-011C-E2FFA261D1D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E63301-4312-20DF-8038-871F654F00B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F2739BE-4E53-4920-AF88-637DCA428D6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715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C0581-8910-5DAF-322D-CA0F9E6161F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CA98FE-8102-430E-B7D7-E61371E04D1A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20C25F-22E0-E767-0632-679362C7BBA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B2F5AF8-5322-43B9-A835-F9B0E0067367}" type="datetime1">
              <a:rPr lang="en-US"/>
              <a:pPr lvl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58BEAE-5631-562C-6084-87530464629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3B529-B0CB-0121-43C3-2FDD4071B59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5657711-EE19-459B-AB02-5066DFBEC32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969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8DF321-64E1-46C6-BA7E-1A34B83F96A5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659368" y="978408"/>
            <a:ext cx="2551176" cy="5367528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B0DF75-4A92-C340-AEF0-D51BC8E855AA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521208" y="978408"/>
            <a:ext cx="8010144" cy="5367528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DC37EF-7CC4-3891-6F97-1DCFFE02B59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807CC74-2BEA-4BDF-831D-B034EA555E96}" type="datetime1">
              <a:rPr lang="en-US"/>
              <a:pPr lvl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24F932-85C2-9D26-C8D9-D5C5AE19726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712934-44BC-670D-C2C4-3D14B06469E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D686864-8EF6-454E-AC94-8BDDA9399742}" type="slidenum"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7E1F08-6E9E-0646-67DA-CA805C7486D2}"/>
              </a:ext>
            </a:extLst>
          </p:cNvPr>
          <p:cNvSpPr/>
          <p:nvPr/>
        </p:nvSpPr>
        <p:spPr>
          <a:xfrm rot="5400013">
            <a:off x="8936604" y="3585015"/>
            <a:ext cx="5325730" cy="149275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Bierstadt"/>
            </a:endParaRPr>
          </a:p>
        </p:txBody>
      </p:sp>
    </p:spTree>
    <p:extLst>
      <p:ext uri="{BB962C8B-B14F-4D97-AF65-F5344CB8AC3E}">
        <p14:creationId xmlns:p14="http://schemas.microsoft.com/office/powerpoint/2010/main" val="2624955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DD5126-8B87-CDE8-F621-7188ABD8F6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1208" y="978408"/>
            <a:ext cx="11155680" cy="14630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8FE12E-8F51-F204-4E12-633B7FA09B6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21208" y="2578608"/>
            <a:ext cx="11155680" cy="376732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2AFF7-9610-A7C9-0D6C-0C2586A56C55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21208" y="6419088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900" b="0" i="0" u="none" strike="noStrike" kern="1200" cap="none" spc="0" baseline="0">
                <a:solidFill>
                  <a:srgbClr val="000000"/>
                </a:solidFill>
                <a:uFillTx/>
                <a:latin typeface="Bierstadt"/>
              </a:defRPr>
            </a:lvl1pPr>
          </a:lstStyle>
          <a:p>
            <a:pPr lvl="0"/>
            <a:fld id="{B4065261-1350-412C-886F-3DE0487D478E}" type="datetime1">
              <a:rPr lang="en-US"/>
              <a:pPr lvl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C1BB1E-3A9F-D8EA-BBDA-F4B1ACCEB8F8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521208" y="100584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900" b="0" i="0" u="none" strike="noStrike" kern="1200" cap="none" spc="0" baseline="0">
                <a:solidFill>
                  <a:srgbClr val="000000"/>
                </a:solidFill>
                <a:uFillTx/>
                <a:latin typeface="Bierstadt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9E5F25-F9E2-FCF5-0015-ABD4B9955ED3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1457432" y="6419088"/>
            <a:ext cx="64008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900" b="0" i="0" u="none" strike="noStrike" kern="1200" cap="none" spc="0" baseline="0">
                <a:solidFill>
                  <a:srgbClr val="000000"/>
                </a:solidFill>
                <a:uFillTx/>
                <a:latin typeface="Bierstadt"/>
              </a:defRPr>
            </a:lvl1pPr>
          </a:lstStyle>
          <a:p>
            <a:pPr lvl="0"/>
            <a:fld id="{555AC4A0-2A3A-43EF-AA50-1CAA393E8295}" type="slidenum"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0C94FB3-1336-630A-85EB-0ABE05A700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70" y="508086"/>
            <a:ext cx="11153211" cy="14927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085002"/>
              <a:gd name="f7" fmla="val 149279"/>
              <a:gd name="f8" fmla="+- 0 0 -90"/>
              <a:gd name="f9" fmla="*/ f3 1 8085002"/>
              <a:gd name="f10" fmla="*/ f4 1 149279"/>
              <a:gd name="f11" fmla="+- f7 0 f5"/>
              <a:gd name="f12" fmla="+- f6 0 f5"/>
              <a:gd name="f13" fmla="*/ f8 f0 1"/>
              <a:gd name="f14" fmla="*/ f12 1 8085002"/>
              <a:gd name="f15" fmla="*/ f11 1 149279"/>
              <a:gd name="f16" fmla="*/ 0 f12 1"/>
              <a:gd name="f17" fmla="*/ 0 f11 1"/>
              <a:gd name="f18" fmla="*/ 8085002 f12 1"/>
              <a:gd name="f19" fmla="*/ 149279 f11 1"/>
              <a:gd name="f20" fmla="*/ f13 1 f2"/>
              <a:gd name="f21" fmla="*/ f16 1 8085002"/>
              <a:gd name="f22" fmla="*/ f17 1 149279"/>
              <a:gd name="f23" fmla="*/ f18 1 8085002"/>
              <a:gd name="f24" fmla="*/ f19 1 149279"/>
              <a:gd name="f25" fmla="*/ f5 1 f14"/>
              <a:gd name="f26" fmla="*/ f6 1 f14"/>
              <a:gd name="f27" fmla="*/ f5 1 f15"/>
              <a:gd name="f28" fmla="*/ f7 1 f15"/>
              <a:gd name="f29" fmla="+- f20 0 f1"/>
              <a:gd name="f30" fmla="*/ f21 1 f14"/>
              <a:gd name="f31" fmla="*/ f22 1 f15"/>
              <a:gd name="f32" fmla="*/ f23 1 f14"/>
              <a:gd name="f33" fmla="*/ f24 1 f15"/>
              <a:gd name="f34" fmla="*/ f25 f9 1"/>
              <a:gd name="f35" fmla="*/ f26 f9 1"/>
              <a:gd name="f36" fmla="*/ f28 f10 1"/>
              <a:gd name="f37" fmla="*/ f27 f10 1"/>
              <a:gd name="f38" fmla="*/ f30 f9 1"/>
              <a:gd name="f39" fmla="*/ f31 f10 1"/>
              <a:gd name="f40" fmla="*/ f32 f9 1"/>
              <a:gd name="f41" fmla="*/ f33 f1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38" y="f39"/>
              </a:cxn>
              <a:cxn ang="f29">
                <a:pos x="f40" y="f39"/>
              </a:cxn>
              <a:cxn ang="f29">
                <a:pos x="f40" y="f41"/>
              </a:cxn>
              <a:cxn ang="f29">
                <a:pos x="f38" y="f41"/>
              </a:cxn>
            </a:cxnLst>
            <a:rect l="f34" t="f37" r="f35" b="f36"/>
            <a:pathLst>
              <a:path w="8085002" h="149279">
                <a:moveTo>
                  <a:pt x="f5" y="f5"/>
                </a:moveTo>
                <a:lnTo>
                  <a:pt x="f6" y="f5"/>
                </a:lnTo>
                <a:lnTo>
                  <a:pt x="f6" y="f7"/>
                </a:lnTo>
                <a:lnTo>
                  <a:pt x="f5" y="f7"/>
                </a:lnTo>
                <a:close/>
              </a:path>
            </a:pathLst>
          </a:cu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Bierstad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4400" b="1" i="0" u="none" strike="noStrike" kern="1200" cap="none" spc="0" baseline="0">
          <a:solidFill>
            <a:srgbClr val="000000"/>
          </a:solidFill>
          <a:uFillTx/>
          <a:latin typeface="Bierstadt"/>
        </a:defRPr>
      </a:lvl1pPr>
    </p:titleStyle>
    <p:bodyStyle>
      <a:lvl1pPr marL="228600" marR="0" lvl="0" indent="-228600" algn="l" defTabSz="914400" rtl="0" fontAlgn="auto" hangingPunct="1">
        <a:lnSpc>
          <a:spcPct val="11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Bierstadt"/>
        </a:defRPr>
      </a:lvl1pPr>
      <a:lvl2pPr marL="685800" marR="0" lvl="1" indent="-228600" algn="l" defTabSz="914400" rtl="0" fontAlgn="auto" hangingPunct="1">
        <a:lnSpc>
          <a:spcPct val="11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600" b="0" i="0" u="none" strike="noStrike" kern="1200" cap="none" spc="0" baseline="0">
          <a:solidFill>
            <a:srgbClr val="000000"/>
          </a:solidFill>
          <a:uFillTx/>
          <a:latin typeface="Bierstadt"/>
        </a:defRPr>
      </a:lvl2pPr>
      <a:lvl3pPr marL="1143000" marR="0" lvl="2" indent="-228600" algn="l" defTabSz="914400" rtl="0" fontAlgn="auto" hangingPunct="1">
        <a:lnSpc>
          <a:spcPct val="11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400" b="0" i="0" u="none" strike="noStrike" kern="1200" cap="none" spc="0" baseline="0">
          <a:solidFill>
            <a:srgbClr val="000000"/>
          </a:solidFill>
          <a:uFillTx/>
          <a:latin typeface="Bierstadt"/>
        </a:defRPr>
      </a:lvl3pPr>
      <a:lvl4pPr marL="1600200" marR="0" lvl="3" indent="-228600" algn="l" defTabSz="914400" rtl="0" fontAlgn="auto" hangingPunct="1">
        <a:lnSpc>
          <a:spcPct val="11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200" b="0" i="0" u="none" strike="noStrike" kern="1200" cap="none" spc="0" baseline="0">
          <a:solidFill>
            <a:srgbClr val="000000"/>
          </a:solidFill>
          <a:uFillTx/>
          <a:latin typeface="Bierstadt"/>
        </a:defRPr>
      </a:lvl4pPr>
      <a:lvl5pPr marL="2057400" marR="0" lvl="4" indent="-228600" algn="l" defTabSz="914400" rtl="0" fontAlgn="auto" hangingPunct="1">
        <a:lnSpc>
          <a:spcPct val="11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200" b="0" i="0" u="none" strike="noStrike" kern="1200" cap="none" spc="0" baseline="0">
          <a:solidFill>
            <a:srgbClr val="000000"/>
          </a:solidFill>
          <a:uFillTx/>
          <a:latin typeface="Bierstadt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derstandingstandards.org.uk/Subjects/Physics/national5/Assignment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qa.org.uk/files_ccc/PhysicsN5CAT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nderstandingstandards.org.uk/Subjects/Physics/Higher/Assignment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43">
            <a:extLst>
              <a:ext uri="{FF2B5EF4-FFF2-40B4-BE49-F238E27FC236}">
                <a16:creationId xmlns:a16="http://schemas.microsoft.com/office/drawing/2014/main" id="{06E69338-8932-578A-D469-5F294ACB3C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12188952" cy="6857990"/>
          </a:xfrm>
          <a:prstGeom prst="rect">
            <a:avLst/>
          </a:prstGeom>
          <a:solidFill>
            <a:srgbClr val="CCEC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Bierstadt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55E3A68-5DC3-9548-76A4-FC843EDFF7C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21208" y="978408"/>
            <a:ext cx="11149873" cy="1298383"/>
          </a:xfrm>
        </p:spPr>
        <p:txBody>
          <a:bodyPr/>
          <a:lstStyle/>
          <a:p>
            <a:pPr lvl="0"/>
            <a:r>
              <a:rPr lang="en-GB" sz="5400"/>
              <a:t>Nat 5 Physics Assignments 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5B16B6CA-7D49-757B-D920-201838FD5C4E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17870" y="1712223"/>
            <a:ext cx="11226262" cy="562977"/>
          </a:xfrm>
        </p:spPr>
        <p:txBody>
          <a:bodyPr anchor="t"/>
          <a:lstStyle/>
          <a:p>
            <a:pPr lvl="0" algn="r"/>
            <a:r>
              <a:rPr lang="en-GB"/>
              <a:t>How you can you help?</a:t>
            </a:r>
          </a:p>
        </p:txBody>
      </p:sp>
      <p:sp>
        <p:nvSpPr>
          <p:cNvPr id="5" name="Freeform: Shape 1045">
            <a:extLst>
              <a:ext uri="{FF2B5EF4-FFF2-40B4-BE49-F238E27FC236}">
                <a16:creationId xmlns:a16="http://schemas.microsoft.com/office/drawing/2014/main" id="{CB65DC4C-FFB9-55EA-8516-E93BE6033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Move="1" noResize="1"/>
          </p:cNvSpPr>
          <p:nvPr/>
        </p:nvSpPr>
        <p:spPr>
          <a:xfrm>
            <a:off x="517870" y="508086"/>
            <a:ext cx="11153211" cy="14927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085002"/>
              <a:gd name="f7" fmla="val 149279"/>
              <a:gd name="f8" fmla="+- 0 0 -90"/>
              <a:gd name="f9" fmla="*/ f3 1 8085002"/>
              <a:gd name="f10" fmla="*/ f4 1 149279"/>
              <a:gd name="f11" fmla="+- f7 0 f5"/>
              <a:gd name="f12" fmla="+- f6 0 f5"/>
              <a:gd name="f13" fmla="*/ f8 f0 1"/>
              <a:gd name="f14" fmla="*/ f12 1 8085002"/>
              <a:gd name="f15" fmla="*/ f11 1 149279"/>
              <a:gd name="f16" fmla="*/ 0 f12 1"/>
              <a:gd name="f17" fmla="*/ 0 f11 1"/>
              <a:gd name="f18" fmla="*/ 8085002 f12 1"/>
              <a:gd name="f19" fmla="*/ 149279 f11 1"/>
              <a:gd name="f20" fmla="*/ f13 1 f2"/>
              <a:gd name="f21" fmla="*/ f16 1 8085002"/>
              <a:gd name="f22" fmla="*/ f17 1 149279"/>
              <a:gd name="f23" fmla="*/ f18 1 8085002"/>
              <a:gd name="f24" fmla="*/ f19 1 149279"/>
              <a:gd name="f25" fmla="*/ f5 1 f14"/>
              <a:gd name="f26" fmla="*/ f6 1 f14"/>
              <a:gd name="f27" fmla="*/ f5 1 f15"/>
              <a:gd name="f28" fmla="*/ f7 1 f15"/>
              <a:gd name="f29" fmla="+- f20 0 f1"/>
              <a:gd name="f30" fmla="*/ f21 1 f14"/>
              <a:gd name="f31" fmla="*/ f22 1 f15"/>
              <a:gd name="f32" fmla="*/ f23 1 f14"/>
              <a:gd name="f33" fmla="*/ f24 1 f15"/>
              <a:gd name="f34" fmla="*/ f25 f9 1"/>
              <a:gd name="f35" fmla="*/ f26 f9 1"/>
              <a:gd name="f36" fmla="*/ f28 f10 1"/>
              <a:gd name="f37" fmla="*/ f27 f10 1"/>
              <a:gd name="f38" fmla="*/ f30 f9 1"/>
              <a:gd name="f39" fmla="*/ f31 f10 1"/>
              <a:gd name="f40" fmla="*/ f32 f9 1"/>
              <a:gd name="f41" fmla="*/ f33 f1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38" y="f39"/>
              </a:cxn>
              <a:cxn ang="f29">
                <a:pos x="f40" y="f39"/>
              </a:cxn>
              <a:cxn ang="f29">
                <a:pos x="f40" y="f41"/>
              </a:cxn>
              <a:cxn ang="f29">
                <a:pos x="f38" y="f41"/>
              </a:cxn>
            </a:cxnLst>
            <a:rect l="f34" t="f37" r="f35" b="f36"/>
            <a:pathLst>
              <a:path w="8085002" h="149279">
                <a:moveTo>
                  <a:pt x="f5" y="f5"/>
                </a:moveTo>
                <a:lnTo>
                  <a:pt x="f6" y="f5"/>
                </a:lnTo>
                <a:lnTo>
                  <a:pt x="f6" y="f7"/>
                </a:lnTo>
                <a:lnTo>
                  <a:pt x="f5" y="f7"/>
                </a:lnTo>
                <a:close/>
              </a:path>
            </a:pathLst>
          </a:cu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Bierstadt"/>
            </a:endParaRPr>
          </a:p>
        </p:txBody>
      </p:sp>
      <p:pic>
        <p:nvPicPr>
          <p:cNvPr id="6" name="Picture 8" descr="How To Show Refraction Of Light at Leroy Fitzpatrick blog">
            <a:extLst>
              <a:ext uri="{FF2B5EF4-FFF2-40B4-BE49-F238E27FC236}">
                <a16:creationId xmlns:a16="http://schemas.microsoft.com/office/drawing/2014/main" id="{44B58C24-E03C-E061-313B-5574A01EE5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6166"/>
          <a:stretch>
            <a:fillRect/>
          </a:stretch>
        </p:blipFill>
        <p:spPr>
          <a:xfrm>
            <a:off x="517870" y="2467993"/>
            <a:ext cx="3519553" cy="310141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2" descr="Circuit diagrams - Simple circuits - CCEA - GCSE Combined Science ...">
            <a:extLst>
              <a:ext uri="{FF2B5EF4-FFF2-40B4-BE49-F238E27FC236}">
                <a16:creationId xmlns:a16="http://schemas.microsoft.com/office/drawing/2014/main" id="{785E85DA-0F57-3517-356D-ABF24D51E8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866" r="24300"/>
          <a:stretch>
            <a:fillRect/>
          </a:stretch>
        </p:blipFill>
        <p:spPr>
          <a:xfrm>
            <a:off x="4334704" y="2467993"/>
            <a:ext cx="3519553" cy="310141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4" descr="Acceleration of a trolley down a ramp with light gates - GCSE Physics ...">
            <a:extLst>
              <a:ext uri="{FF2B5EF4-FFF2-40B4-BE49-F238E27FC236}">
                <a16:creationId xmlns:a16="http://schemas.microsoft.com/office/drawing/2014/main" id="{9D28104A-70F6-2382-C6CF-5866BE95B27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20" r="32030"/>
          <a:stretch>
            <a:fillRect/>
          </a:stretch>
        </p:blipFill>
        <p:spPr>
          <a:xfrm>
            <a:off x="8150641" y="2467993"/>
            <a:ext cx="3520439" cy="3101416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Graph paper with a graph on it&#10;&#10;AI-generated content may be incorrect.">
            <a:extLst>
              <a:ext uri="{FF2B5EF4-FFF2-40B4-BE49-F238E27FC236}">
                <a16:creationId xmlns:a16="http://schemas.microsoft.com/office/drawing/2014/main" id="{D0D99A28-9116-2E17-CC69-2E732BEA33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86075">
            <a:off x="5942676" y="992352"/>
            <a:ext cx="2613702" cy="349898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5A4CC0F-DBDF-75D0-0D9B-C8462D2D9E5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4376" y="5205093"/>
            <a:ext cx="7708392" cy="1463040"/>
          </a:xfrm>
        </p:spPr>
        <p:txBody>
          <a:bodyPr/>
          <a:lstStyle/>
          <a:p>
            <a:pPr lvl="0"/>
            <a:r>
              <a:rPr lang="en-GB" sz="400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Example Assignment </a:t>
            </a:r>
            <a:endParaRPr lang="en-GB" sz="4000"/>
          </a:p>
        </p:txBody>
      </p:sp>
      <p:pic>
        <p:nvPicPr>
          <p:cNvPr id="4" name="Picture 6" descr="A graph on a paper&#10;&#10;AI-generated content may be incorrect.">
            <a:extLst>
              <a:ext uri="{FF2B5EF4-FFF2-40B4-BE49-F238E27FC236}">
                <a16:creationId xmlns:a16="http://schemas.microsoft.com/office/drawing/2014/main" id="{B92BAD5E-5D3E-1A5C-C3F9-D5BD7DF6A9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282148">
            <a:off x="7678526" y="1682445"/>
            <a:ext cx="2682200" cy="355167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 descr="A paper with writing on it&#10;&#10;AI-generated content may be incorrect.">
            <a:extLst>
              <a:ext uri="{FF2B5EF4-FFF2-40B4-BE49-F238E27FC236}">
                <a16:creationId xmlns:a16="http://schemas.microsoft.com/office/drawing/2014/main" id="{F80DB107-9A8A-CB6A-8F5B-0E9953C869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468549">
            <a:off x="8735532" y="2894525"/>
            <a:ext cx="2524118" cy="353059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B496D21-EDD6-F4E6-B6F8-15BC0CEAC784}"/>
              </a:ext>
            </a:extLst>
          </p:cNvPr>
          <p:cNvSpPr txBox="1"/>
          <p:nvPr/>
        </p:nvSpPr>
        <p:spPr>
          <a:xfrm>
            <a:off x="521208" y="978408"/>
            <a:ext cx="11155680" cy="146304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400" b="1" i="0" u="none" strike="noStrike" kern="1200" cap="none" spc="0" baseline="0">
                <a:solidFill>
                  <a:srgbClr val="000000"/>
                </a:solidFill>
                <a:uFillTx/>
                <a:latin typeface="Bierstadt"/>
              </a:rPr>
              <a:t>What is the </a:t>
            </a:r>
            <a:br>
              <a:rPr lang="en-GB" sz="4400" b="1" i="0" u="none" strike="noStrike" kern="1200" cap="none" spc="0" baseline="0">
                <a:solidFill>
                  <a:srgbClr val="000000"/>
                </a:solidFill>
                <a:uFillTx/>
                <a:latin typeface="Bierstadt"/>
              </a:rPr>
            </a:br>
            <a:r>
              <a:rPr lang="en-GB" sz="4400" b="1" i="0" u="none" strike="noStrike" kern="1200" cap="none" spc="0" baseline="0">
                <a:solidFill>
                  <a:srgbClr val="000000"/>
                </a:solidFill>
                <a:uFillTx/>
                <a:latin typeface="Bierstadt"/>
              </a:rPr>
              <a:t>assignment? 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1975E9D-B2B8-FA66-B936-6236747FCD6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21208" y="1350331"/>
            <a:ext cx="11155680" cy="4995604"/>
          </a:xfrm>
        </p:spPr>
        <p:txBody>
          <a:bodyPr/>
          <a:lstStyle/>
          <a:p>
            <a:pPr marL="0" lvl="0" indent="0">
              <a:buNone/>
            </a:pPr>
            <a:r>
              <a:rPr lang="en-GB" sz="3000" b="1"/>
              <a:t>National 5 Assignment </a:t>
            </a:r>
          </a:p>
          <a:p>
            <a:pPr marL="0" lvl="0" indent="0">
              <a:buNone/>
            </a:pPr>
            <a:r>
              <a:rPr lang="en-GB" sz="3000"/>
              <a:t>20 marks (scaled to 28). Worth 20% of overall marks.</a:t>
            </a:r>
          </a:p>
          <a:p>
            <a:pPr marL="0" lvl="0" indent="0">
              <a:buNone/>
            </a:pPr>
            <a:endParaRPr lang="en-GB" sz="3000"/>
          </a:p>
          <a:p>
            <a:pPr marL="0" lvl="0" indent="0">
              <a:buNone/>
            </a:pPr>
            <a:endParaRPr lang="en-GB" sz="3000"/>
          </a:p>
          <a:p>
            <a:pPr marL="0" lvl="0" indent="0">
              <a:buNone/>
            </a:pPr>
            <a:r>
              <a:rPr lang="en-GB" sz="3200"/>
              <a:t>8 hours, of which a maximum of 1 hour and 30 minutes is allocated to the report stage</a:t>
            </a:r>
            <a:r>
              <a:rPr lang="en-GB" sz="3000"/>
              <a:t>​</a:t>
            </a:r>
          </a:p>
          <a:p>
            <a:pPr marL="0" lvl="0" indent="0">
              <a:buNone/>
            </a:pPr>
            <a:endParaRPr lang="en-GB" sz="3000"/>
          </a:p>
          <a:p>
            <a:pPr marL="0" lvl="0" indent="0">
              <a:buNone/>
            </a:pPr>
            <a:endParaRPr lang="en-GB" sz="3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94962-6744-8128-6487-73AA9B7D3EF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1208" y="978408"/>
            <a:ext cx="5135316" cy="1463040"/>
          </a:xfrm>
        </p:spPr>
        <p:txBody>
          <a:bodyPr/>
          <a:lstStyle/>
          <a:p>
            <a:pPr lvl="0"/>
            <a:r>
              <a:rPr lang="en-GB"/>
              <a:t>Research Stage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032E72-A6AD-7D1C-10AF-292C9802876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21208" y="2578608"/>
            <a:ext cx="4454828" cy="3767327"/>
          </a:xfrm>
        </p:spPr>
        <p:txBody>
          <a:bodyPr/>
          <a:lstStyle/>
          <a:p>
            <a:pPr lvl="0"/>
            <a:r>
              <a:rPr lang="en-GB" sz="3200"/>
              <a:t>Experiment </a:t>
            </a:r>
          </a:p>
          <a:p>
            <a:pPr lvl="0"/>
            <a:r>
              <a:rPr lang="en-GB" sz="3200"/>
              <a:t>Data from internet</a:t>
            </a:r>
          </a:p>
          <a:p>
            <a:pPr lvl="0"/>
            <a:r>
              <a:rPr lang="en-GB" sz="3200"/>
              <a:t>Physics Research </a:t>
            </a:r>
          </a:p>
          <a:p>
            <a:pPr lvl="0"/>
            <a:r>
              <a:rPr lang="en-GB" sz="3200"/>
              <a:t>Practice at home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81E69F1-A671-74A6-AEAE-6A147D4A3F3D}"/>
              </a:ext>
            </a:extLst>
          </p:cNvPr>
          <p:cNvSpPr txBox="1"/>
          <p:nvPr/>
        </p:nvSpPr>
        <p:spPr>
          <a:xfrm>
            <a:off x="6535481" y="978408"/>
            <a:ext cx="5135316" cy="146304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400" b="1" i="0" u="none" strike="noStrike" kern="1200" cap="none" spc="0" baseline="0">
                <a:solidFill>
                  <a:srgbClr val="000000"/>
                </a:solidFill>
                <a:uFillTx/>
                <a:latin typeface="Bierstadt"/>
              </a:rPr>
              <a:t>Reporting Stage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A14F0D3-7D99-7D0C-997E-D9947BB10F87}"/>
              </a:ext>
            </a:extLst>
          </p:cNvPr>
          <p:cNvSpPr txBox="1"/>
          <p:nvPr/>
        </p:nvSpPr>
        <p:spPr>
          <a:xfrm>
            <a:off x="6744797" y="2578608"/>
            <a:ext cx="4454828" cy="376732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marL="228600" marR="0" lvl="0" indent="-228600" algn="l" defTabSz="914400" rtl="0" fontAlgn="auto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>
                <a:solidFill>
                  <a:srgbClr val="000000"/>
                </a:solidFill>
                <a:uFillTx/>
                <a:latin typeface="Bierstadt"/>
              </a:rPr>
              <a:t>Write up report formally </a:t>
            </a:r>
          </a:p>
          <a:p>
            <a:pPr marL="228600" marR="0" lvl="0" indent="-228600" algn="l" defTabSz="914400" rtl="0" fontAlgn="auto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>
                <a:solidFill>
                  <a:srgbClr val="000000"/>
                </a:solidFill>
                <a:uFillTx/>
                <a:latin typeface="Bierstadt"/>
              </a:rPr>
              <a:t>In class</a:t>
            </a:r>
          </a:p>
          <a:p>
            <a:pPr marL="228600" marR="0" lvl="0" indent="-228600" algn="l" defTabSz="914400" rtl="0" fontAlgn="auto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>
                <a:solidFill>
                  <a:srgbClr val="000000"/>
                </a:solidFill>
                <a:uFillTx/>
                <a:latin typeface="Bierstadt"/>
              </a:rPr>
              <a:t>Exam conditions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9DC5A-F040-25CA-B61E-ECD1D887C0B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/>
              <a:t>National 5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99732C-9DF4-6EE5-51FC-1B2DFC775DF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21208" y="2245784"/>
            <a:ext cx="11155680" cy="3767327"/>
          </a:xfrm>
        </p:spPr>
        <p:txBody>
          <a:bodyPr/>
          <a:lstStyle/>
          <a:p>
            <a:pPr marL="0" lvl="0" indent="0">
              <a:buNone/>
            </a:pPr>
            <a:r>
              <a:rPr lang="en-GB" sz="250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National 5 Physics Assignment </a:t>
            </a:r>
            <a:br>
              <a:rPr lang="en-GB" sz="250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en-GB" sz="250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Assessment Task</a:t>
            </a:r>
            <a:endParaRPr lang="en-GB" sz="2500"/>
          </a:p>
          <a:p>
            <a:pPr marL="0" lvl="0" indent="0">
              <a:buNone/>
            </a:pPr>
            <a:endParaRPr lang="en-GB" sz="250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A89564C-2CAE-8C49-1371-A4292F9E60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6871" y="784198"/>
            <a:ext cx="4478456" cy="575537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613BFDBE-622D-4110-E2AF-6D5438E21497}"/>
              </a:ext>
            </a:extLst>
          </p:cNvPr>
          <p:cNvSpPr/>
          <p:nvPr/>
        </p:nvSpPr>
        <p:spPr>
          <a:xfrm>
            <a:off x="7957639" y="1384328"/>
            <a:ext cx="3083439" cy="334990"/>
          </a:xfrm>
          <a:prstGeom prst="rect">
            <a:avLst/>
          </a:prstGeom>
          <a:solidFill>
            <a:srgbClr val="83FFCD">
              <a:alpha val="32000"/>
            </a:srgbClr>
          </a:solidFill>
          <a:ln w="19046" cap="flat">
            <a:solidFill>
              <a:srgbClr val="83FFCD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Bierstadt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4D21D57-B135-DA85-6779-6D02341028D3}"/>
              </a:ext>
            </a:extLst>
          </p:cNvPr>
          <p:cNvSpPr/>
          <p:nvPr/>
        </p:nvSpPr>
        <p:spPr>
          <a:xfrm>
            <a:off x="7931889" y="1679944"/>
            <a:ext cx="3083439" cy="478468"/>
          </a:xfrm>
          <a:prstGeom prst="rect">
            <a:avLst/>
          </a:prstGeom>
          <a:solidFill>
            <a:srgbClr val="83FFCD">
              <a:alpha val="32000"/>
            </a:srgbClr>
          </a:solidFill>
          <a:ln w="19046" cap="flat">
            <a:solidFill>
              <a:srgbClr val="83FFCD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Bierstadt"/>
            </a:endParaRP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B81DED9B-23CD-F45A-486A-E5FBFAA63535}"/>
              </a:ext>
            </a:extLst>
          </p:cNvPr>
          <p:cNvSpPr/>
          <p:nvPr/>
        </p:nvSpPr>
        <p:spPr>
          <a:xfrm>
            <a:off x="7957639" y="4751066"/>
            <a:ext cx="3083439" cy="1276804"/>
          </a:xfrm>
          <a:prstGeom prst="rect">
            <a:avLst/>
          </a:prstGeom>
          <a:solidFill>
            <a:srgbClr val="83FFCD">
              <a:alpha val="32000"/>
            </a:srgbClr>
          </a:solidFill>
          <a:ln w="19046" cap="flat">
            <a:solidFill>
              <a:srgbClr val="83FFCD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Bierstadt"/>
            </a:endParaRPr>
          </a:p>
        </p:txBody>
      </p:sp>
      <p:sp>
        <p:nvSpPr>
          <p:cNvPr id="8" name="TextBox 14">
            <a:extLst>
              <a:ext uri="{FF2B5EF4-FFF2-40B4-BE49-F238E27FC236}">
                <a16:creationId xmlns:a16="http://schemas.microsoft.com/office/drawing/2014/main" id="{D5D159F0-FFFA-94F2-F62D-BEBAF780FC4A}"/>
              </a:ext>
            </a:extLst>
          </p:cNvPr>
          <p:cNvSpPr txBox="1"/>
          <p:nvPr/>
        </p:nvSpPr>
        <p:spPr>
          <a:xfrm>
            <a:off x="520924" y="3788368"/>
            <a:ext cx="4323219" cy="27853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500" b="0" i="0" u="none" strike="noStrike" kern="1200" cap="none" spc="0" baseline="0">
                <a:solidFill>
                  <a:srgbClr val="000000"/>
                </a:solidFill>
                <a:uFillTx/>
                <a:latin typeface="Bierstadt"/>
              </a:rPr>
              <a:t>Acceleration,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500" b="0" i="0" u="none" strike="noStrike" kern="0" cap="none" spc="0" baseline="0">
                <a:solidFill>
                  <a:srgbClr val="000000"/>
                </a:solidFill>
                <a:uFillTx/>
                <a:latin typeface="Bierstadt"/>
              </a:rPr>
              <a:t>Projectile</a:t>
            </a:r>
            <a:endParaRPr lang="en-GB" sz="2500" b="0" i="0" u="none" strike="noStrike" kern="1200" cap="none" spc="0" baseline="0">
              <a:solidFill>
                <a:srgbClr val="000000"/>
              </a:solidFill>
              <a:uFillTx/>
              <a:latin typeface="Bierstadt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500" b="0" i="0" u="none" strike="noStrike" kern="1200" cap="none" spc="0" baseline="0">
                <a:solidFill>
                  <a:srgbClr val="000000"/>
                </a:solidFill>
                <a:uFillTx/>
                <a:latin typeface="Bierstadt"/>
              </a:rPr>
              <a:t>Refraction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500" b="0" i="0" u="none" strike="noStrike" kern="0" cap="none" spc="0" baseline="0">
                <a:solidFill>
                  <a:srgbClr val="000000"/>
                </a:solidFill>
                <a:uFillTx/>
                <a:latin typeface="Bierstadt"/>
              </a:rPr>
              <a:t>Gas Laws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500" b="0" i="0" u="none" strike="noStrike" kern="0" cap="none" spc="0" baseline="0">
                <a:solidFill>
                  <a:srgbClr val="000000"/>
                </a:solidFill>
                <a:uFillTx/>
                <a:latin typeface="Bierstadt"/>
              </a:rPr>
              <a:t>Current, Voltage, Resistance.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500" b="0" i="0" u="none" strike="noStrike" kern="1200" cap="none" spc="0" baseline="0">
              <a:solidFill>
                <a:srgbClr val="000000"/>
              </a:solidFill>
              <a:uFillTx/>
              <a:latin typeface="Bierstadt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500" b="0" i="0" u="none" strike="noStrike" kern="1200" cap="none" spc="0" baseline="0">
                <a:solidFill>
                  <a:srgbClr val="000000"/>
                </a:solidFill>
                <a:uFillTx/>
                <a:latin typeface="Bierstadt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9221F-3575-9A4F-E877-08772BA04FA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sz="3200"/>
              <a:t>Assignments will be starting in January </a:t>
            </a:r>
            <a:br>
              <a:rPr lang="en-GB" sz="3200"/>
            </a:br>
            <a:br>
              <a:rPr lang="en-GB" sz="3200"/>
            </a:br>
            <a:endParaRPr lang="en-GB" sz="3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94AE7F-62D3-B296-6E82-7AF674022A3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21208" y="2126510"/>
            <a:ext cx="11155680" cy="4219425"/>
          </a:xfrm>
        </p:spPr>
        <p:txBody>
          <a:bodyPr/>
          <a:lstStyle/>
          <a:p>
            <a:pPr marL="0" lvl="0" indent="0">
              <a:lnSpc>
                <a:spcPct val="90000"/>
              </a:lnSpc>
              <a:buNone/>
            </a:pPr>
            <a:r>
              <a:rPr lang="en-GB" sz="3000"/>
              <a:t>At home:</a:t>
            </a:r>
            <a:br>
              <a:rPr lang="en-GB" sz="3000"/>
            </a:br>
            <a:br>
              <a:rPr lang="en-GB" sz="3000"/>
            </a:br>
            <a:r>
              <a:rPr lang="en-GB" sz="3000"/>
              <a:t>Discuss how their experiment has gone</a:t>
            </a:r>
          </a:p>
          <a:p>
            <a:pPr marL="0" lvl="0" indent="0">
              <a:lnSpc>
                <a:spcPct val="90000"/>
              </a:lnSpc>
              <a:buNone/>
            </a:pPr>
            <a:r>
              <a:rPr lang="en-GB" sz="3000"/>
              <a:t>Researching background Physics</a:t>
            </a:r>
          </a:p>
          <a:p>
            <a:pPr marL="0" lvl="0" indent="0">
              <a:lnSpc>
                <a:spcPct val="90000"/>
              </a:lnSpc>
              <a:buNone/>
            </a:pPr>
            <a:r>
              <a:rPr lang="en-GB" sz="3000"/>
              <a:t>Practicing their report (no feedback from teachers)</a:t>
            </a:r>
          </a:p>
          <a:p>
            <a:pPr marL="0" lvl="0" indent="0">
              <a:lnSpc>
                <a:spcPct val="90000"/>
              </a:lnSpc>
              <a:buNone/>
            </a:pPr>
            <a:endParaRPr lang="en-GB" sz="3000"/>
          </a:p>
          <a:p>
            <a:pPr marL="0" lvl="0" indent="0">
              <a:lnSpc>
                <a:spcPct val="90000"/>
              </a:lnSpc>
              <a:buNone/>
            </a:pPr>
            <a:r>
              <a:rPr lang="en-GB" sz="3000"/>
              <a:t>Checking </a:t>
            </a:r>
            <a:r>
              <a:rPr lang="en-GB" sz="300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understanding standards</a:t>
            </a:r>
          </a:p>
          <a:p>
            <a:pPr marL="0" lvl="0" indent="0">
              <a:lnSpc>
                <a:spcPct val="90000"/>
              </a:lnSpc>
              <a:buNone/>
            </a:pPr>
            <a:r>
              <a:rPr lang="en-GB" sz="3000"/>
              <a:t>Looking at </a:t>
            </a:r>
            <a:r>
              <a:rPr lang="en-GB" sz="3000" b="1"/>
              <a:t>marking scheme </a:t>
            </a:r>
            <a:r>
              <a:rPr lang="en-GB" sz="3000"/>
              <a:t>and guidance from SQA </a:t>
            </a:r>
          </a:p>
          <a:p>
            <a:pPr marL="0" lvl="0" indent="0">
              <a:lnSpc>
                <a:spcPct val="90000"/>
              </a:lnSpc>
              <a:buNone/>
            </a:pPr>
            <a:endParaRPr lang="en-GB"/>
          </a:p>
          <a:p>
            <a:pPr marL="0" lvl="0" indent="0">
              <a:lnSpc>
                <a:spcPct val="90000"/>
              </a:lnSpc>
              <a:buNone/>
            </a:pPr>
            <a:endParaRPr lang="en-GB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87D75-B32C-3BC5-A92C-C218E9B4F10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/>
              <a:t>Examples of things to look out for when helping at home: 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41006CED-D199-CDFA-25E4-A318A7B3C184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AAFD1-BEAC-E95F-4756-6B884CA3E40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Content Placeholder 3" descr="A close-up of a paper&#10;&#10;AI-generated content may be incorrect.">
            <a:extLst>
              <a:ext uri="{FF2B5EF4-FFF2-40B4-BE49-F238E27FC236}">
                <a16:creationId xmlns:a16="http://schemas.microsoft.com/office/drawing/2014/main" id="{77926C82-40CC-1756-4699-0AFEB519D2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08305" y="935065"/>
            <a:ext cx="9791696" cy="2495553"/>
          </a:xfrm>
        </p:spPr>
      </p:pic>
      <p:pic>
        <p:nvPicPr>
          <p:cNvPr id="4" name="Picture 4" descr="A close up of a paper&#10;&#10;AI-generated content may be incorrect.">
            <a:extLst>
              <a:ext uri="{FF2B5EF4-FFF2-40B4-BE49-F238E27FC236}">
                <a16:creationId xmlns:a16="http://schemas.microsoft.com/office/drawing/2014/main" id="{34A17BE1-6364-3A77-5E23-C20C33366F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7884" y="3589943"/>
            <a:ext cx="10325103" cy="28575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98F79-89E1-8D93-B0E5-8537904F535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Content Placeholder 3" descr="A close-up of a white background&#10;&#10;AI-generated content may be incorrect.">
            <a:extLst>
              <a:ext uri="{FF2B5EF4-FFF2-40B4-BE49-F238E27FC236}">
                <a16:creationId xmlns:a16="http://schemas.microsoft.com/office/drawing/2014/main" id="{A66AAAAF-0311-9E3B-FEAE-3963DC24ED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12418" y="2016974"/>
            <a:ext cx="8401050" cy="1238253"/>
          </a:xfrm>
        </p:spPr>
      </p:pic>
      <p:pic>
        <p:nvPicPr>
          <p:cNvPr id="4" name="Picture 6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2731D73E-EF31-0F47-D6FB-001FED9E81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6892" y="3763030"/>
            <a:ext cx="8439153" cy="2038353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3B4D3-6D6C-0436-1015-974F8C10B6B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FD667C25-F4CF-8AB5-77CE-EE2A15C66E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12192" y="1546396"/>
            <a:ext cx="9766486" cy="3767327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1C801-455A-2020-5040-D18762FCD56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Content Placeholder 3" descr="A graph with a line drawn on it&#10;&#10;AI-generated content may be incorrect.">
            <a:extLst>
              <a:ext uri="{FF2B5EF4-FFF2-40B4-BE49-F238E27FC236}">
                <a16:creationId xmlns:a16="http://schemas.microsoft.com/office/drawing/2014/main" id="{2F6FEAD6-9041-B0E7-9205-6CD100B872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75517" y="759354"/>
            <a:ext cx="6801718" cy="5961357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9E458-613C-28C0-48D3-D3037E7257E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Content Placeholder 3" descr="A graph of a line graph&#10;&#10;AI-generated content may be incorrect.">
            <a:extLst>
              <a:ext uri="{FF2B5EF4-FFF2-40B4-BE49-F238E27FC236}">
                <a16:creationId xmlns:a16="http://schemas.microsoft.com/office/drawing/2014/main" id="{1A8F19A0-894C-72D5-8C1A-23D3B2C5F7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88098" y="975783"/>
            <a:ext cx="7716822" cy="575772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GestaltVTI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10356</TotalTime>
  <Words>216</Words>
  <Application>Microsoft Office PowerPoint</Application>
  <PresentationFormat>Widescreen</PresentationFormat>
  <Paragraphs>53</Paragraphs>
  <Slides>12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Arial</vt:lpstr>
      <vt:lpstr>Bierstadt</vt:lpstr>
      <vt:lpstr>Calibri</vt:lpstr>
      <vt:lpstr>GestaltVTI</vt:lpstr>
      <vt:lpstr>Nat 5 Physics Assignments </vt:lpstr>
      <vt:lpstr>Example Assignment </vt:lpstr>
      <vt:lpstr>PowerPoint Presentation</vt:lpstr>
      <vt:lpstr>Research Stage </vt:lpstr>
      <vt:lpstr>National 5 </vt:lpstr>
      <vt:lpstr>Assignments will be starting in January   </vt:lpstr>
      <vt:lpstr>Examples of things to look out for when helping at home: 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Mrs Ferguson</dc:creator>
  <cp:lastModifiedBy>Grant Abbot</cp:lastModifiedBy>
  <cp:revision>9</cp:revision>
  <dcterms:created xsi:type="dcterms:W3CDTF">2025-11-06T15:23:35Z</dcterms:created>
  <dcterms:modified xsi:type="dcterms:W3CDTF">2026-10-08T09:12:44Z</dcterms:modified>
</cp:coreProperties>
</file>