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6" r:id="rId3"/>
    <p:sldId id="287" r:id="rId4"/>
    <p:sldId id="258" r:id="rId5"/>
    <p:sldId id="257" r:id="rId6"/>
    <p:sldId id="272" r:id="rId7"/>
    <p:sldId id="259" r:id="rId8"/>
    <p:sldId id="288" r:id="rId9"/>
    <p:sldId id="265" r:id="rId10"/>
    <p:sldId id="280" r:id="rId11"/>
    <p:sldId id="281" r:id="rId12"/>
    <p:sldId id="264" r:id="rId13"/>
    <p:sldId id="263" r:id="rId14"/>
    <p:sldId id="262" r:id="rId15"/>
    <p:sldId id="260" r:id="rId16"/>
    <p:sldId id="276" r:id="rId17"/>
    <p:sldId id="277" r:id="rId18"/>
    <p:sldId id="269" r:id="rId19"/>
    <p:sldId id="278" r:id="rId20"/>
    <p:sldId id="279" r:id="rId21"/>
    <p:sldId id="270" r:id="rId22"/>
    <p:sldId id="271" r:id="rId23"/>
    <p:sldId id="273" r:id="rId24"/>
    <p:sldId id="274" r:id="rId25"/>
    <p:sldId id="275" r:id="rId26"/>
    <p:sldId id="282" r:id="rId27"/>
    <p:sldId id="283" r:id="rId28"/>
    <p:sldId id="284" r:id="rId29"/>
    <p:sldId id="285" r:id="rId30"/>
    <p:sldId id="266"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02" autoAdjust="0"/>
    <p:restoredTop sz="94660"/>
  </p:normalViewPr>
  <p:slideViewPr>
    <p:cSldViewPr snapToGrid="0">
      <p:cViewPr varScale="1">
        <p:scale>
          <a:sx n="63" d="100"/>
          <a:sy n="63" d="100"/>
        </p:scale>
        <p:origin x="84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F8BA9D1-2E1B-4B30-A544-BD39BDA73484}"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33E1B3-7C73-4E4D-84BF-1EABFEEF71E5}" type="slidenum">
              <a:rPr lang="en-GB" smtClean="0"/>
              <a:t>‹#›</a:t>
            </a:fld>
            <a:endParaRPr lang="en-GB"/>
          </a:p>
        </p:txBody>
      </p:sp>
    </p:spTree>
    <p:extLst>
      <p:ext uri="{BB962C8B-B14F-4D97-AF65-F5344CB8AC3E}">
        <p14:creationId xmlns:p14="http://schemas.microsoft.com/office/powerpoint/2010/main" val="3514797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F8BA9D1-2E1B-4B30-A544-BD39BDA73484}"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33E1B3-7C73-4E4D-84BF-1EABFEEF71E5}" type="slidenum">
              <a:rPr lang="en-GB" smtClean="0"/>
              <a:t>‹#›</a:t>
            </a:fld>
            <a:endParaRPr lang="en-GB"/>
          </a:p>
        </p:txBody>
      </p:sp>
    </p:spTree>
    <p:extLst>
      <p:ext uri="{BB962C8B-B14F-4D97-AF65-F5344CB8AC3E}">
        <p14:creationId xmlns:p14="http://schemas.microsoft.com/office/powerpoint/2010/main" val="2981403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F8BA9D1-2E1B-4B30-A544-BD39BDA73484}"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33E1B3-7C73-4E4D-84BF-1EABFEEF71E5}" type="slidenum">
              <a:rPr lang="en-GB" smtClean="0"/>
              <a:t>‹#›</a:t>
            </a:fld>
            <a:endParaRPr lang="en-GB"/>
          </a:p>
        </p:txBody>
      </p:sp>
    </p:spTree>
    <p:extLst>
      <p:ext uri="{BB962C8B-B14F-4D97-AF65-F5344CB8AC3E}">
        <p14:creationId xmlns:p14="http://schemas.microsoft.com/office/powerpoint/2010/main" val="65194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F8BA9D1-2E1B-4B30-A544-BD39BDA73484}" type="datetimeFigureOut">
              <a:rPr lang="en-GB" smtClean="0"/>
              <a:t>07/10/2026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F33E1B3-7C73-4E4D-84BF-1EABFEEF71E5}" type="slidenum">
              <a:rPr lang="en-GB" smtClean="0"/>
              <a:t>‹#›</a:t>
            </a:fld>
            <a:endParaRPr lang="en-GB"/>
          </a:p>
        </p:txBody>
      </p:sp>
    </p:spTree>
    <p:extLst>
      <p:ext uri="{BB962C8B-B14F-4D97-AF65-F5344CB8AC3E}">
        <p14:creationId xmlns:p14="http://schemas.microsoft.com/office/powerpoint/2010/main" val="293496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F8BA9D1-2E1B-4B30-A544-BD39BDA73484}" type="datetimeFigureOut">
              <a:rPr lang="en-GB" smtClean="0"/>
              <a:t>07/10/2026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F33E1B3-7C73-4E4D-84BF-1EABFEEF71E5}" type="slidenum">
              <a:rPr lang="en-GB" smtClean="0"/>
              <a:t>‹#›</a:t>
            </a:fld>
            <a:endParaRPr lang="en-GB"/>
          </a:p>
        </p:txBody>
      </p:sp>
    </p:spTree>
    <p:extLst>
      <p:ext uri="{BB962C8B-B14F-4D97-AF65-F5344CB8AC3E}">
        <p14:creationId xmlns:p14="http://schemas.microsoft.com/office/powerpoint/2010/main" val="3606056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Century Gothic" panose="020B0502020202020204" pitchFamily="34" charset="0"/>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9F8BA9D1-2E1B-4B30-A544-BD39BDA73484}" type="datetimeFigureOut">
              <a:rPr lang="en-GB" smtClean="0"/>
              <a:t>07/10/2026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F33E1B3-7C73-4E4D-84BF-1EABFEEF71E5}" type="slidenum">
              <a:rPr lang="en-GB" smtClean="0"/>
              <a:t>‹#›</a:t>
            </a:fld>
            <a:endParaRPr lang="en-GB"/>
          </a:p>
        </p:txBody>
      </p:sp>
    </p:spTree>
    <p:extLst>
      <p:ext uri="{BB962C8B-B14F-4D97-AF65-F5344CB8AC3E}">
        <p14:creationId xmlns:p14="http://schemas.microsoft.com/office/powerpoint/2010/main" val="4121590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8BA9D1-2E1B-4B30-A544-BD39BDA73484}" type="datetimeFigureOut">
              <a:rPr lang="en-GB" smtClean="0"/>
              <a:t>07/10/2026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F33E1B3-7C73-4E4D-84BF-1EABFEEF71E5}" type="slidenum">
              <a:rPr lang="en-GB" smtClean="0"/>
              <a:t>‹#›</a:t>
            </a:fld>
            <a:endParaRPr lang="en-GB"/>
          </a:p>
        </p:txBody>
      </p:sp>
    </p:spTree>
    <p:extLst>
      <p:ext uri="{BB962C8B-B14F-4D97-AF65-F5344CB8AC3E}">
        <p14:creationId xmlns:p14="http://schemas.microsoft.com/office/powerpoint/2010/main" val="998031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F8BA9D1-2E1B-4B30-A544-BD39BDA73484}" type="datetimeFigureOut">
              <a:rPr lang="en-GB" smtClean="0"/>
              <a:t>07/10/2026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F33E1B3-7C73-4E4D-84BF-1EABFEEF71E5}" type="slidenum">
              <a:rPr lang="en-GB" smtClean="0"/>
              <a:t>‹#›</a:t>
            </a:fld>
            <a:endParaRPr lang="en-GB"/>
          </a:p>
        </p:txBody>
      </p:sp>
    </p:spTree>
    <p:extLst>
      <p:ext uri="{BB962C8B-B14F-4D97-AF65-F5344CB8AC3E}">
        <p14:creationId xmlns:p14="http://schemas.microsoft.com/office/powerpoint/2010/main" val="3575277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F8BA9D1-2E1B-4B30-A544-BD39BDA73484}" type="datetimeFigureOut">
              <a:rPr lang="en-GB" smtClean="0"/>
              <a:t>07/10/2026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F33E1B3-7C73-4E4D-84BF-1EABFEEF71E5}" type="slidenum">
              <a:rPr lang="en-GB" smtClean="0"/>
              <a:t>‹#›</a:t>
            </a:fld>
            <a:endParaRPr lang="en-GB"/>
          </a:p>
        </p:txBody>
      </p:sp>
    </p:spTree>
    <p:extLst>
      <p:ext uri="{BB962C8B-B14F-4D97-AF65-F5344CB8AC3E}">
        <p14:creationId xmlns:p14="http://schemas.microsoft.com/office/powerpoint/2010/main" val="3819815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F8BA9D1-2E1B-4B30-A544-BD39BDA73484}"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33E1B3-7C73-4E4D-84BF-1EABFEEF71E5}" type="slidenum">
              <a:rPr lang="en-GB" smtClean="0"/>
              <a:t>‹#›</a:t>
            </a:fld>
            <a:endParaRPr lang="en-GB"/>
          </a:p>
        </p:txBody>
      </p:sp>
    </p:spTree>
    <p:extLst>
      <p:ext uri="{BB962C8B-B14F-4D97-AF65-F5344CB8AC3E}">
        <p14:creationId xmlns:p14="http://schemas.microsoft.com/office/powerpoint/2010/main" val="558498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F8BA9D1-2E1B-4B30-A544-BD39BDA73484}"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F33E1B3-7C73-4E4D-84BF-1EABFEEF71E5}" type="slidenum">
              <a:rPr lang="en-GB" smtClean="0"/>
              <a:t>‹#›</a:t>
            </a:fld>
            <a:endParaRPr lang="en-GB"/>
          </a:p>
        </p:txBody>
      </p:sp>
    </p:spTree>
    <p:extLst>
      <p:ext uri="{BB962C8B-B14F-4D97-AF65-F5344CB8AC3E}">
        <p14:creationId xmlns:p14="http://schemas.microsoft.com/office/powerpoint/2010/main" val="2150090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a:solidFill>
            <a:schemeClr val="accent2">
              <a:lumMod val="20000"/>
              <a:lumOff val="80000"/>
            </a:schemeClr>
          </a:solidFill>
          <a:ln>
            <a:solidFill>
              <a:schemeClr val="accent1"/>
            </a:solidFill>
          </a:ln>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8BA9D1-2E1B-4B30-A544-BD39BDA73484}" type="datetimeFigureOut">
              <a:rPr lang="en-GB" smtClean="0"/>
              <a:t>07/10/2026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33E1B3-7C73-4E4D-84BF-1EABFEEF71E5}" type="slidenum">
              <a:rPr lang="en-GB" smtClean="0"/>
              <a:t>‹#›</a:t>
            </a:fld>
            <a:endParaRPr lang="en-GB"/>
          </a:p>
        </p:txBody>
      </p:sp>
    </p:spTree>
    <p:extLst>
      <p:ext uri="{BB962C8B-B14F-4D97-AF65-F5344CB8AC3E}">
        <p14:creationId xmlns:p14="http://schemas.microsoft.com/office/powerpoint/2010/main" val="9694553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1"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7480" y="161925"/>
            <a:ext cx="10515600" cy="1325563"/>
          </a:xfrm>
          <a:noFill/>
        </p:spPr>
        <p:txBody>
          <a:bodyPr/>
          <a:lstStyle/>
          <a:p>
            <a:r>
              <a:rPr lang="en-GB" b="1" dirty="0"/>
              <a:t>Welcome to Modern Studies </a:t>
            </a:r>
          </a:p>
        </p:txBody>
      </p:sp>
      <p:pic>
        <p:nvPicPr>
          <p:cNvPr id="8" name="Content Placeholder 7"/>
          <p:cNvPicPr>
            <a:picLocks noGrp="1" noChangeAspect="1"/>
          </p:cNvPicPr>
          <p:nvPr>
            <p:ph sz="half" idx="4294967295"/>
          </p:nvPr>
        </p:nvPicPr>
        <p:blipFill>
          <a:blip r:embed="rId2"/>
          <a:stretch>
            <a:fillRect/>
          </a:stretch>
        </p:blipFill>
        <p:spPr>
          <a:xfrm>
            <a:off x="9581101" y="161925"/>
            <a:ext cx="2453419" cy="2970562"/>
          </a:xfrm>
          <a:prstGeom prst="rect">
            <a:avLst/>
          </a:prstGeom>
        </p:spPr>
      </p:pic>
      <p:pic>
        <p:nvPicPr>
          <p:cNvPr id="12" name="Picture 11"/>
          <p:cNvPicPr>
            <a:picLocks noChangeAspect="1"/>
          </p:cNvPicPr>
          <p:nvPr/>
        </p:nvPicPr>
        <p:blipFill>
          <a:blip r:embed="rId3"/>
          <a:stretch>
            <a:fillRect/>
          </a:stretch>
        </p:blipFill>
        <p:spPr>
          <a:xfrm>
            <a:off x="3141980" y="1798321"/>
            <a:ext cx="4734560" cy="4734560"/>
          </a:xfrm>
          <a:prstGeom prst="rect">
            <a:avLst/>
          </a:prstGeom>
          <a:ln>
            <a:solidFill>
              <a:schemeClr val="accent1"/>
            </a:solidFill>
          </a:ln>
        </p:spPr>
      </p:pic>
    </p:spTree>
    <p:extLst>
      <p:ext uri="{BB962C8B-B14F-4D97-AF65-F5344CB8AC3E}">
        <p14:creationId xmlns:p14="http://schemas.microsoft.com/office/powerpoint/2010/main" val="1537335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52EA9-558F-99B5-53F6-F1C914A21CD5}"/>
              </a:ext>
            </a:extLst>
          </p:cNvPr>
          <p:cNvSpPr>
            <a:spLocks noGrp="1"/>
          </p:cNvSpPr>
          <p:nvPr>
            <p:ph type="title"/>
          </p:nvPr>
        </p:nvSpPr>
        <p:spPr>
          <a:xfrm>
            <a:off x="0" y="0"/>
            <a:ext cx="10515600" cy="1325563"/>
          </a:xfrm>
        </p:spPr>
        <p:txBody>
          <a:bodyPr/>
          <a:lstStyle/>
          <a:p>
            <a:r>
              <a:rPr lang="en-GB" dirty="0"/>
              <a:t>What is Modern Studies?</a:t>
            </a:r>
          </a:p>
        </p:txBody>
      </p:sp>
      <p:sp>
        <p:nvSpPr>
          <p:cNvPr id="3" name="Content Placeholder 2">
            <a:extLst>
              <a:ext uri="{FF2B5EF4-FFF2-40B4-BE49-F238E27FC236}">
                <a16:creationId xmlns:a16="http://schemas.microsoft.com/office/drawing/2014/main" id="{6BC9F4C3-A248-EB64-B50F-3CF2ACE15EA7}"/>
              </a:ext>
            </a:extLst>
          </p:cNvPr>
          <p:cNvSpPr>
            <a:spLocks noGrp="1"/>
          </p:cNvSpPr>
          <p:nvPr>
            <p:ph idx="1"/>
          </p:nvPr>
        </p:nvSpPr>
        <p:spPr>
          <a:xfrm>
            <a:off x="184018" y="1723230"/>
            <a:ext cx="3517900" cy="4351338"/>
          </a:xfrm>
        </p:spPr>
        <p:txBody>
          <a:bodyPr/>
          <a:lstStyle/>
          <a:p>
            <a:pPr marL="0" indent="0">
              <a:buNone/>
            </a:pPr>
            <a:r>
              <a:rPr lang="en-GB" dirty="0"/>
              <a:t>Feel free to scan the QR code and pop your ideas down!</a:t>
            </a:r>
          </a:p>
        </p:txBody>
      </p:sp>
      <p:pic>
        <p:nvPicPr>
          <p:cNvPr id="5" name="Picture 4">
            <a:extLst>
              <a:ext uri="{FF2B5EF4-FFF2-40B4-BE49-F238E27FC236}">
                <a16:creationId xmlns:a16="http://schemas.microsoft.com/office/drawing/2014/main" id="{87CF5C38-E831-5CB7-6E97-D319076999EC}"/>
              </a:ext>
            </a:extLst>
          </p:cNvPr>
          <p:cNvPicPr>
            <a:picLocks noChangeAspect="1"/>
          </p:cNvPicPr>
          <p:nvPr/>
        </p:nvPicPr>
        <p:blipFill>
          <a:blip r:embed="rId2"/>
          <a:stretch>
            <a:fillRect/>
          </a:stretch>
        </p:blipFill>
        <p:spPr>
          <a:xfrm>
            <a:off x="4237158" y="1438148"/>
            <a:ext cx="5092962" cy="4921503"/>
          </a:xfrm>
          <a:prstGeom prst="rect">
            <a:avLst/>
          </a:prstGeom>
        </p:spPr>
      </p:pic>
      <p:pic>
        <p:nvPicPr>
          <p:cNvPr id="6" name="Picture 5">
            <a:extLst>
              <a:ext uri="{FF2B5EF4-FFF2-40B4-BE49-F238E27FC236}">
                <a16:creationId xmlns:a16="http://schemas.microsoft.com/office/drawing/2014/main" id="{4B4AB918-021D-4524-E885-3A3BC64F26A9}"/>
              </a:ext>
            </a:extLst>
          </p:cNvPr>
          <p:cNvPicPr>
            <a:picLocks noChangeAspect="1"/>
          </p:cNvPicPr>
          <p:nvPr/>
        </p:nvPicPr>
        <p:blipFill>
          <a:blip r:embed="rId3"/>
          <a:stretch>
            <a:fillRect/>
          </a:stretch>
        </p:blipFill>
        <p:spPr>
          <a:xfrm>
            <a:off x="9865360" y="0"/>
            <a:ext cx="2326640" cy="2326640"/>
          </a:xfrm>
          <a:prstGeom prst="rect">
            <a:avLst/>
          </a:prstGeom>
          <a:ln>
            <a:solidFill>
              <a:schemeClr val="accent1"/>
            </a:solidFill>
          </a:ln>
        </p:spPr>
      </p:pic>
    </p:spTree>
    <p:extLst>
      <p:ext uri="{BB962C8B-B14F-4D97-AF65-F5344CB8AC3E}">
        <p14:creationId xmlns:p14="http://schemas.microsoft.com/office/powerpoint/2010/main" val="3039592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520AC-FE84-B910-5C84-77D51A5CAF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37574A-CBCA-81DA-885B-E743CBC3E8C2}"/>
              </a:ext>
            </a:extLst>
          </p:cNvPr>
          <p:cNvSpPr>
            <a:spLocks noGrp="1"/>
          </p:cNvSpPr>
          <p:nvPr>
            <p:ph type="title"/>
          </p:nvPr>
        </p:nvSpPr>
        <p:spPr>
          <a:xfrm>
            <a:off x="0" y="0"/>
            <a:ext cx="10515600" cy="1325563"/>
          </a:xfrm>
        </p:spPr>
        <p:txBody>
          <a:bodyPr/>
          <a:lstStyle/>
          <a:p>
            <a:r>
              <a:rPr lang="en-GB" dirty="0"/>
              <a:t>What is Modern Studies?</a:t>
            </a:r>
          </a:p>
        </p:txBody>
      </p:sp>
      <p:sp>
        <p:nvSpPr>
          <p:cNvPr id="3" name="Content Placeholder 2">
            <a:extLst>
              <a:ext uri="{FF2B5EF4-FFF2-40B4-BE49-F238E27FC236}">
                <a16:creationId xmlns:a16="http://schemas.microsoft.com/office/drawing/2014/main" id="{F942BE70-E863-9251-33EC-63A94F4A9949}"/>
              </a:ext>
            </a:extLst>
          </p:cNvPr>
          <p:cNvSpPr>
            <a:spLocks noGrp="1"/>
          </p:cNvSpPr>
          <p:nvPr>
            <p:ph idx="1"/>
          </p:nvPr>
        </p:nvSpPr>
        <p:spPr>
          <a:xfrm>
            <a:off x="184018" y="1723230"/>
            <a:ext cx="9681342" cy="4351338"/>
          </a:xfrm>
        </p:spPr>
        <p:txBody>
          <a:bodyPr>
            <a:normAutofit/>
          </a:bodyPr>
          <a:lstStyle/>
          <a:p>
            <a:pPr marL="0" indent="0">
              <a:buNone/>
            </a:pPr>
            <a:r>
              <a:rPr lang="en-GB" dirty="0"/>
              <a:t>Contemporary political and social issues in local, Scottish, United Kingdom and international contexts.</a:t>
            </a:r>
          </a:p>
          <a:p>
            <a:pPr marL="0" indent="0">
              <a:buNone/>
            </a:pPr>
            <a:r>
              <a:rPr lang="en-GB" dirty="0"/>
              <a:t> Candidates develop the skills to interpret and participate in the social and political processes they will encounter in their lives.</a:t>
            </a:r>
          </a:p>
          <a:p>
            <a:pPr marL="0" indent="0">
              <a:buNone/>
            </a:pPr>
            <a:endParaRPr lang="en-GB" dirty="0"/>
          </a:p>
          <a:p>
            <a:pPr marL="0" indent="0">
              <a:buNone/>
            </a:pPr>
            <a:r>
              <a:rPr lang="en-GB" dirty="0"/>
              <a:t>Social Issues: Crime and Law</a:t>
            </a:r>
          </a:p>
          <a:p>
            <a:pPr marL="0" indent="0">
              <a:buNone/>
            </a:pPr>
            <a:r>
              <a:rPr lang="en-GB" dirty="0"/>
              <a:t>Democracy in Scotland</a:t>
            </a:r>
          </a:p>
          <a:p>
            <a:pPr marL="0" indent="0">
              <a:buNone/>
            </a:pPr>
            <a:r>
              <a:rPr lang="en-GB" dirty="0"/>
              <a:t>World Power: China </a:t>
            </a:r>
          </a:p>
        </p:txBody>
      </p:sp>
      <p:pic>
        <p:nvPicPr>
          <p:cNvPr id="6" name="Picture 5">
            <a:extLst>
              <a:ext uri="{FF2B5EF4-FFF2-40B4-BE49-F238E27FC236}">
                <a16:creationId xmlns:a16="http://schemas.microsoft.com/office/drawing/2014/main" id="{23347848-D98C-003F-C141-E86FC85A918F}"/>
              </a:ext>
            </a:extLst>
          </p:cNvPr>
          <p:cNvPicPr>
            <a:picLocks noChangeAspect="1"/>
          </p:cNvPicPr>
          <p:nvPr/>
        </p:nvPicPr>
        <p:blipFill>
          <a:blip r:embed="rId2"/>
          <a:stretch>
            <a:fillRect/>
          </a:stretch>
        </p:blipFill>
        <p:spPr>
          <a:xfrm>
            <a:off x="9865360" y="0"/>
            <a:ext cx="2326640" cy="2326640"/>
          </a:xfrm>
          <a:prstGeom prst="rect">
            <a:avLst/>
          </a:prstGeom>
          <a:ln>
            <a:solidFill>
              <a:schemeClr val="accent1"/>
            </a:solidFill>
          </a:ln>
        </p:spPr>
      </p:pic>
    </p:spTree>
    <p:extLst>
      <p:ext uri="{BB962C8B-B14F-4D97-AF65-F5344CB8AC3E}">
        <p14:creationId xmlns:p14="http://schemas.microsoft.com/office/powerpoint/2010/main" val="3825274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GB" b="1" dirty="0"/>
              <a:t>Aims of the Session </a:t>
            </a:r>
          </a:p>
        </p:txBody>
      </p:sp>
      <p:sp>
        <p:nvSpPr>
          <p:cNvPr id="3" name="Content Placeholder 2"/>
          <p:cNvSpPr>
            <a:spLocks noGrp="1"/>
          </p:cNvSpPr>
          <p:nvPr>
            <p:ph sz="half" idx="1"/>
          </p:nvPr>
        </p:nvSpPr>
        <p:spPr>
          <a:solidFill>
            <a:schemeClr val="accent2">
              <a:lumMod val="20000"/>
              <a:lumOff val="80000"/>
            </a:schemeClr>
          </a:solidFill>
        </p:spPr>
        <p:txBody>
          <a:bodyPr/>
          <a:lstStyle/>
          <a:p>
            <a:r>
              <a:rPr lang="en-GB" b="1" dirty="0"/>
              <a:t>To give you a better understanding of how you can support your young person to prepare for their assignment write up. </a:t>
            </a:r>
          </a:p>
        </p:txBody>
      </p:sp>
      <p:pic>
        <p:nvPicPr>
          <p:cNvPr id="6" name="Picture 5"/>
          <p:cNvPicPr>
            <a:picLocks noChangeAspect="1"/>
          </p:cNvPicPr>
          <p:nvPr/>
        </p:nvPicPr>
        <p:blipFill>
          <a:blip r:embed="rId2"/>
          <a:stretch>
            <a:fillRect/>
          </a:stretch>
        </p:blipFill>
        <p:spPr>
          <a:xfrm>
            <a:off x="7548720" y="1470025"/>
            <a:ext cx="3437573" cy="2287549"/>
          </a:xfrm>
          <a:prstGeom prst="rect">
            <a:avLst/>
          </a:prstGeom>
        </p:spPr>
      </p:pic>
      <p:pic>
        <p:nvPicPr>
          <p:cNvPr id="11" name="Picture 10">
            <a:extLst>
              <a:ext uri="{FF2B5EF4-FFF2-40B4-BE49-F238E27FC236}">
                <a16:creationId xmlns:a16="http://schemas.microsoft.com/office/drawing/2014/main" id="{5AC49A0E-4ED3-9D4D-8096-4370E64609A9}"/>
              </a:ext>
            </a:extLst>
          </p:cNvPr>
          <p:cNvPicPr>
            <a:picLocks noChangeAspect="1"/>
          </p:cNvPicPr>
          <p:nvPr/>
        </p:nvPicPr>
        <p:blipFill>
          <a:blip r:embed="rId3"/>
          <a:stretch>
            <a:fillRect/>
          </a:stretch>
        </p:blipFill>
        <p:spPr>
          <a:xfrm>
            <a:off x="6654800" y="4526596"/>
            <a:ext cx="4566174" cy="1404003"/>
          </a:xfrm>
          <a:prstGeom prst="rect">
            <a:avLst/>
          </a:prstGeom>
        </p:spPr>
      </p:pic>
    </p:spTree>
    <p:extLst>
      <p:ext uri="{BB962C8B-B14F-4D97-AF65-F5344CB8AC3E}">
        <p14:creationId xmlns:p14="http://schemas.microsoft.com/office/powerpoint/2010/main" val="3175641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noFill/>
        </p:spPr>
        <p:txBody>
          <a:bodyPr/>
          <a:lstStyle/>
          <a:p>
            <a:r>
              <a:rPr lang="en-GB" b="1" dirty="0"/>
              <a:t>Components of the Modern Studies Courses</a:t>
            </a:r>
          </a:p>
        </p:txBody>
      </p:sp>
      <p:sp>
        <p:nvSpPr>
          <p:cNvPr id="6" name="Content Placeholder 5"/>
          <p:cNvSpPr>
            <a:spLocks noGrp="1"/>
          </p:cNvSpPr>
          <p:nvPr>
            <p:ph sz="half" idx="2"/>
          </p:nvPr>
        </p:nvSpPr>
        <p:spPr>
          <a:xfrm>
            <a:off x="443548" y="1937226"/>
            <a:ext cx="10133012" cy="4433094"/>
          </a:xfrm>
          <a:solidFill>
            <a:schemeClr val="accent2">
              <a:lumMod val="20000"/>
              <a:lumOff val="80000"/>
            </a:schemeClr>
          </a:solidFill>
        </p:spPr>
        <p:txBody>
          <a:bodyPr>
            <a:normAutofit fontScale="92500"/>
          </a:bodyPr>
          <a:lstStyle/>
          <a:p>
            <a:pPr marL="742950" indent="-742950">
              <a:buAutoNum type="arabicPeriod"/>
            </a:pPr>
            <a:r>
              <a:rPr lang="en-GB" sz="4000" b="1" dirty="0"/>
              <a:t>Exam (1 paper) worth 80 marks (2 hours and 20 minutes) 80% of Final grade</a:t>
            </a:r>
          </a:p>
          <a:p>
            <a:pPr marL="742950" indent="-742950">
              <a:buAutoNum type="arabicPeriod"/>
            </a:pPr>
            <a:endParaRPr lang="en-GB" sz="4000" b="1" dirty="0"/>
          </a:p>
          <a:p>
            <a:pPr marL="742950" indent="-742950">
              <a:buAutoNum type="arabicPeriod"/>
            </a:pPr>
            <a:endParaRPr lang="en-GB" sz="4000" b="1" dirty="0"/>
          </a:p>
          <a:p>
            <a:pPr marL="0" indent="0">
              <a:buNone/>
            </a:pPr>
            <a:endParaRPr lang="en-GB" sz="4000" b="1" dirty="0"/>
          </a:p>
          <a:p>
            <a:pPr marL="0" indent="0">
              <a:buNone/>
            </a:pPr>
            <a:r>
              <a:rPr lang="en-GB" sz="4000" b="1" dirty="0"/>
              <a:t>2. Assignment worth 20 marks.  (1 hour)</a:t>
            </a:r>
          </a:p>
          <a:p>
            <a:pPr marL="0" indent="0">
              <a:buNone/>
            </a:pPr>
            <a:r>
              <a:rPr lang="en-GB" sz="4000" b="1" dirty="0"/>
              <a:t>20% of Final grade</a:t>
            </a:r>
          </a:p>
          <a:p>
            <a:endParaRPr lang="en-GB" dirty="0"/>
          </a:p>
          <a:p>
            <a:pPr marL="0" indent="0">
              <a:buNone/>
            </a:pPr>
            <a:endParaRPr lang="en-GB" dirty="0"/>
          </a:p>
          <a:p>
            <a:endParaRPr lang="en-GB" dirty="0"/>
          </a:p>
        </p:txBody>
      </p:sp>
      <p:pic>
        <p:nvPicPr>
          <p:cNvPr id="3" name="Picture 2">
            <a:extLst>
              <a:ext uri="{FF2B5EF4-FFF2-40B4-BE49-F238E27FC236}">
                <a16:creationId xmlns:a16="http://schemas.microsoft.com/office/drawing/2014/main" id="{654B8D6C-C76D-2E6E-E733-284716EC98A6}"/>
              </a:ext>
            </a:extLst>
          </p:cNvPr>
          <p:cNvPicPr>
            <a:picLocks noChangeAspect="1"/>
          </p:cNvPicPr>
          <p:nvPr/>
        </p:nvPicPr>
        <p:blipFill>
          <a:blip r:embed="rId2"/>
          <a:stretch>
            <a:fillRect/>
          </a:stretch>
        </p:blipFill>
        <p:spPr>
          <a:xfrm>
            <a:off x="839787" y="3315529"/>
            <a:ext cx="8335213" cy="1043820"/>
          </a:xfrm>
          <a:prstGeom prst="rect">
            <a:avLst/>
          </a:prstGeom>
        </p:spPr>
      </p:pic>
    </p:spTree>
    <p:extLst>
      <p:ext uri="{BB962C8B-B14F-4D97-AF65-F5344CB8AC3E}">
        <p14:creationId xmlns:p14="http://schemas.microsoft.com/office/powerpoint/2010/main" val="1066314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18435" y="403626"/>
            <a:ext cx="10515600" cy="1325563"/>
          </a:xfrm>
        </p:spPr>
        <p:txBody>
          <a:bodyPr/>
          <a:lstStyle/>
          <a:p>
            <a:r>
              <a:rPr lang="en-GB" b="1" dirty="0"/>
              <a:t>CURRENT PROGRESS</a:t>
            </a:r>
          </a:p>
        </p:txBody>
      </p:sp>
      <p:sp>
        <p:nvSpPr>
          <p:cNvPr id="9" name="Content Placeholder 8"/>
          <p:cNvSpPr>
            <a:spLocks noGrp="1"/>
          </p:cNvSpPr>
          <p:nvPr>
            <p:ph sz="half" idx="1"/>
          </p:nvPr>
        </p:nvSpPr>
        <p:spPr>
          <a:xfrm>
            <a:off x="492760" y="1896745"/>
            <a:ext cx="5181600" cy="4351338"/>
          </a:xfrm>
        </p:spPr>
        <p:txBody>
          <a:bodyPr>
            <a:normAutofit lnSpcReduction="10000"/>
          </a:bodyPr>
          <a:lstStyle/>
          <a:p>
            <a:r>
              <a:rPr lang="en-GB" dirty="0"/>
              <a:t>National 5 will commence research in December 2026.</a:t>
            </a:r>
          </a:p>
          <a:p>
            <a:endParaRPr lang="en-GB" dirty="0"/>
          </a:p>
          <a:p>
            <a:r>
              <a:rPr lang="en-GB" dirty="0"/>
              <a:t>10 periods of class time dedicated to research  </a:t>
            </a:r>
          </a:p>
          <a:p>
            <a:endParaRPr lang="en-GB" dirty="0"/>
          </a:p>
          <a:p>
            <a:r>
              <a:rPr lang="en-GB" dirty="0"/>
              <a:t>Strongly advise pupils to utilise time in class effectively</a:t>
            </a:r>
          </a:p>
        </p:txBody>
      </p:sp>
      <p:pic>
        <p:nvPicPr>
          <p:cNvPr id="8" name="Picture 7"/>
          <p:cNvPicPr>
            <a:picLocks noChangeAspect="1"/>
          </p:cNvPicPr>
          <p:nvPr/>
        </p:nvPicPr>
        <p:blipFill>
          <a:blip r:embed="rId2"/>
          <a:stretch>
            <a:fillRect/>
          </a:stretch>
        </p:blipFill>
        <p:spPr>
          <a:xfrm>
            <a:off x="6963410" y="1317625"/>
            <a:ext cx="4573270" cy="4573270"/>
          </a:xfrm>
          <a:prstGeom prst="rect">
            <a:avLst/>
          </a:prstGeom>
        </p:spPr>
      </p:pic>
    </p:spTree>
    <p:extLst>
      <p:ext uri="{BB962C8B-B14F-4D97-AF65-F5344CB8AC3E}">
        <p14:creationId xmlns:p14="http://schemas.microsoft.com/office/powerpoint/2010/main" val="1987061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199515"/>
          </a:xfrm>
          <a:noFill/>
        </p:spPr>
        <p:txBody>
          <a:bodyPr>
            <a:normAutofit/>
          </a:bodyPr>
          <a:lstStyle/>
          <a:p>
            <a:r>
              <a:rPr lang="en-GB" sz="3600" b="1" dirty="0"/>
              <a:t>Final Write Up Dates  </a:t>
            </a:r>
          </a:p>
        </p:txBody>
      </p:sp>
      <p:sp>
        <p:nvSpPr>
          <p:cNvPr id="4" name="Content Placeholder 3"/>
          <p:cNvSpPr>
            <a:spLocks noGrp="1"/>
          </p:cNvSpPr>
          <p:nvPr>
            <p:ph sz="half" idx="2"/>
          </p:nvPr>
        </p:nvSpPr>
        <p:spPr>
          <a:xfrm>
            <a:off x="120004" y="4076143"/>
            <a:ext cx="8778186" cy="2632665"/>
          </a:xfrm>
          <a:solidFill>
            <a:schemeClr val="accent2">
              <a:lumMod val="20000"/>
              <a:lumOff val="80000"/>
            </a:schemeClr>
          </a:solidFill>
        </p:spPr>
        <p:txBody>
          <a:bodyPr>
            <a:noAutofit/>
          </a:bodyPr>
          <a:lstStyle/>
          <a:p>
            <a:r>
              <a:rPr lang="en-GB" dirty="0"/>
              <a:t>Students will have 1 hour to complete their write up. </a:t>
            </a:r>
          </a:p>
          <a:p>
            <a:r>
              <a:rPr lang="en-GB" dirty="0"/>
              <a:t>This will be done in class time during the double period under formal SQA exam conditions. </a:t>
            </a:r>
          </a:p>
          <a:p>
            <a:r>
              <a:rPr lang="en-GB" dirty="0"/>
              <a:t>AAA arrangements will be in place for students who usually receive these.</a:t>
            </a:r>
          </a:p>
        </p:txBody>
      </p:sp>
      <p:pic>
        <p:nvPicPr>
          <p:cNvPr id="12" name="Picture 11">
            <a:extLst>
              <a:ext uri="{FF2B5EF4-FFF2-40B4-BE49-F238E27FC236}">
                <a16:creationId xmlns:a16="http://schemas.microsoft.com/office/drawing/2014/main" id="{7C1F1AB6-ABCD-6C94-4B3A-E7B7FD5AD482}"/>
              </a:ext>
            </a:extLst>
          </p:cNvPr>
          <p:cNvPicPr>
            <a:picLocks noChangeAspect="1"/>
          </p:cNvPicPr>
          <p:nvPr/>
        </p:nvPicPr>
        <p:blipFill>
          <a:blip r:embed="rId2"/>
          <a:stretch>
            <a:fillRect/>
          </a:stretch>
        </p:blipFill>
        <p:spPr>
          <a:xfrm>
            <a:off x="8898190" y="145165"/>
            <a:ext cx="3234819" cy="4866931"/>
          </a:xfrm>
          <a:prstGeom prst="rect">
            <a:avLst/>
          </a:prstGeom>
        </p:spPr>
      </p:pic>
      <p:sp>
        <p:nvSpPr>
          <p:cNvPr id="5" name="TextBox 4">
            <a:extLst>
              <a:ext uri="{FF2B5EF4-FFF2-40B4-BE49-F238E27FC236}">
                <a16:creationId xmlns:a16="http://schemas.microsoft.com/office/drawing/2014/main" id="{AEA379D8-2F56-AC27-CCC5-0F32F2A4C8C7}"/>
              </a:ext>
            </a:extLst>
          </p:cNvPr>
          <p:cNvSpPr txBox="1"/>
          <p:nvPr/>
        </p:nvSpPr>
        <p:spPr>
          <a:xfrm>
            <a:off x="120004" y="910757"/>
            <a:ext cx="8630296" cy="3046988"/>
          </a:xfrm>
          <a:prstGeom prst="rect">
            <a:avLst/>
          </a:prstGeom>
          <a:solidFill>
            <a:schemeClr val="accent2">
              <a:lumMod val="20000"/>
              <a:lumOff val="80000"/>
            </a:schemeClr>
          </a:solidFill>
          <a:ln w="3175">
            <a:solidFill>
              <a:schemeClr val="tx1"/>
            </a:solidFill>
          </a:ln>
        </p:spPr>
        <p:txBody>
          <a:bodyPr wrap="square" rtlCol="0">
            <a:spAutoFit/>
          </a:bodyPr>
          <a:lstStyle/>
          <a:p>
            <a:r>
              <a:rPr lang="en-GB" sz="2400" b="1" dirty="0">
                <a:latin typeface="Century Gothic" panose="020B0502020202020204" pitchFamily="34" charset="0"/>
              </a:rPr>
              <a:t>National 5 </a:t>
            </a:r>
          </a:p>
          <a:p>
            <a:pPr marL="342900" indent="-342900">
              <a:buFont typeface="Arial" panose="020B0604020202020204" pitchFamily="34" charset="0"/>
              <a:buChar char="•"/>
            </a:pPr>
            <a:r>
              <a:rPr lang="en-GB" sz="2400" b="1" u="sng" dirty="0">
                <a:latin typeface="Century Gothic" panose="020B0502020202020204" pitchFamily="34" charset="0"/>
              </a:rPr>
              <a:t>Miss Livingston: Monday 9</a:t>
            </a:r>
            <a:r>
              <a:rPr lang="en-GB" sz="2400" b="1" u="sng" baseline="30000" dirty="0">
                <a:latin typeface="Century Gothic" panose="020B0502020202020204" pitchFamily="34" charset="0"/>
              </a:rPr>
              <a:t>th</a:t>
            </a:r>
            <a:r>
              <a:rPr lang="en-GB" sz="2400" b="1" u="sng" dirty="0">
                <a:latin typeface="Century Gothic" panose="020B0502020202020204" pitchFamily="34" charset="0"/>
              </a:rPr>
              <a:t> March 2026 P6&amp;7</a:t>
            </a:r>
          </a:p>
          <a:p>
            <a:pPr marL="342900" indent="-342900">
              <a:buFont typeface="Arial" panose="020B0604020202020204" pitchFamily="34" charset="0"/>
              <a:buChar char="•"/>
            </a:pPr>
            <a:r>
              <a:rPr lang="en-GB" sz="2400" b="1" u="sng" dirty="0">
                <a:latin typeface="Century Gothic" panose="020B0502020202020204" pitchFamily="34" charset="0"/>
              </a:rPr>
              <a:t>Mrs Meek: Tuesday 10</a:t>
            </a:r>
            <a:r>
              <a:rPr lang="en-GB" sz="2400" b="1" u="sng" baseline="30000" dirty="0">
                <a:latin typeface="Century Gothic" panose="020B0502020202020204" pitchFamily="34" charset="0"/>
              </a:rPr>
              <a:t>th</a:t>
            </a:r>
            <a:r>
              <a:rPr lang="en-GB" sz="2400" b="1" u="sng" dirty="0">
                <a:latin typeface="Century Gothic" panose="020B0502020202020204" pitchFamily="34" charset="0"/>
              </a:rPr>
              <a:t> March 2026 P6&amp;7</a:t>
            </a:r>
          </a:p>
          <a:p>
            <a:pPr marL="342900" indent="-342900">
              <a:buFont typeface="Arial" panose="020B0604020202020204" pitchFamily="34" charset="0"/>
              <a:buChar char="•"/>
            </a:pPr>
            <a:endParaRPr lang="en-GB" sz="2400" dirty="0">
              <a:latin typeface="Century Gothic" panose="020B0502020202020204" pitchFamily="34" charset="0"/>
            </a:endParaRPr>
          </a:p>
          <a:p>
            <a:r>
              <a:rPr lang="en-GB" sz="2400" b="1" dirty="0">
                <a:latin typeface="Century Gothic" panose="020B0502020202020204" pitchFamily="34" charset="0"/>
              </a:rPr>
              <a:t>Mock write up:</a:t>
            </a:r>
          </a:p>
          <a:p>
            <a:r>
              <a:rPr lang="en-GB" sz="2400" b="1" dirty="0">
                <a:latin typeface="Century Gothic" panose="020B0502020202020204" pitchFamily="34" charset="0"/>
              </a:rPr>
              <a:t>W/C 02/03/2026 </a:t>
            </a:r>
            <a:r>
              <a:rPr lang="en-GB" sz="2400" dirty="0">
                <a:latin typeface="Century Gothic" panose="020B0502020202020204" pitchFamily="34" charset="0"/>
              </a:rPr>
              <a:t>– learners will have an opportunity to practise writing their assignment with only their research sheet (this will need to be completed in class time. </a:t>
            </a:r>
          </a:p>
        </p:txBody>
      </p:sp>
    </p:spTree>
    <p:extLst>
      <p:ext uri="{BB962C8B-B14F-4D97-AF65-F5344CB8AC3E}">
        <p14:creationId xmlns:p14="http://schemas.microsoft.com/office/powerpoint/2010/main" val="1038397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8DC05-5F4E-0D62-F5B5-2A096E023D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95C7BE-F772-D019-79A2-149AA0CF0CE1}"/>
              </a:ext>
            </a:extLst>
          </p:cNvPr>
          <p:cNvSpPr>
            <a:spLocks noGrp="1"/>
          </p:cNvSpPr>
          <p:nvPr>
            <p:ph type="title"/>
          </p:nvPr>
        </p:nvSpPr>
        <p:spPr>
          <a:xfrm>
            <a:off x="0" y="0"/>
            <a:ext cx="10515600" cy="1199515"/>
          </a:xfrm>
          <a:noFill/>
        </p:spPr>
        <p:txBody>
          <a:bodyPr>
            <a:normAutofit/>
          </a:bodyPr>
          <a:lstStyle/>
          <a:p>
            <a:r>
              <a:rPr lang="en-GB" sz="3600" b="1" dirty="0"/>
              <a:t>Final Write Up </a:t>
            </a:r>
          </a:p>
        </p:txBody>
      </p:sp>
      <p:sp>
        <p:nvSpPr>
          <p:cNvPr id="4" name="Content Placeholder 3">
            <a:extLst>
              <a:ext uri="{FF2B5EF4-FFF2-40B4-BE49-F238E27FC236}">
                <a16:creationId xmlns:a16="http://schemas.microsoft.com/office/drawing/2014/main" id="{0F067DDB-D18C-56C4-6193-55ECC6F93D77}"/>
              </a:ext>
            </a:extLst>
          </p:cNvPr>
          <p:cNvSpPr>
            <a:spLocks noGrp="1"/>
          </p:cNvSpPr>
          <p:nvPr>
            <p:ph sz="half" idx="2"/>
          </p:nvPr>
        </p:nvSpPr>
        <p:spPr>
          <a:xfrm>
            <a:off x="170804" y="1300480"/>
            <a:ext cx="7367916" cy="4795519"/>
          </a:xfrm>
          <a:solidFill>
            <a:schemeClr val="accent2">
              <a:lumMod val="20000"/>
              <a:lumOff val="80000"/>
            </a:schemeClr>
          </a:solidFill>
        </p:spPr>
        <p:txBody>
          <a:bodyPr>
            <a:noAutofit/>
          </a:bodyPr>
          <a:lstStyle/>
          <a:p>
            <a:r>
              <a:rPr lang="en-GB" sz="3600" dirty="0"/>
              <a:t>Students will have 1 hour to complete their write up. </a:t>
            </a:r>
          </a:p>
          <a:p>
            <a:r>
              <a:rPr lang="en-GB" sz="3600" dirty="0"/>
              <a:t>This will be done in class time during the double period under formal exam conditions. </a:t>
            </a:r>
          </a:p>
          <a:p>
            <a:r>
              <a:rPr lang="en-GB" sz="3600" dirty="0"/>
              <a:t>AAA arrangements will be in place for students who usually receive these.</a:t>
            </a:r>
          </a:p>
        </p:txBody>
      </p:sp>
      <p:pic>
        <p:nvPicPr>
          <p:cNvPr id="12" name="Picture 11">
            <a:extLst>
              <a:ext uri="{FF2B5EF4-FFF2-40B4-BE49-F238E27FC236}">
                <a16:creationId xmlns:a16="http://schemas.microsoft.com/office/drawing/2014/main" id="{2AEE78D4-6FAA-489E-4905-3C5BD623C47D}"/>
              </a:ext>
            </a:extLst>
          </p:cNvPr>
          <p:cNvPicPr>
            <a:picLocks noChangeAspect="1"/>
          </p:cNvPicPr>
          <p:nvPr/>
        </p:nvPicPr>
        <p:blipFill>
          <a:blip r:embed="rId2"/>
          <a:stretch>
            <a:fillRect/>
          </a:stretch>
        </p:blipFill>
        <p:spPr>
          <a:xfrm>
            <a:off x="8898190" y="145165"/>
            <a:ext cx="3234819" cy="4866931"/>
          </a:xfrm>
          <a:prstGeom prst="rect">
            <a:avLst/>
          </a:prstGeom>
        </p:spPr>
      </p:pic>
    </p:spTree>
    <p:extLst>
      <p:ext uri="{BB962C8B-B14F-4D97-AF65-F5344CB8AC3E}">
        <p14:creationId xmlns:p14="http://schemas.microsoft.com/office/powerpoint/2010/main" val="4246941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400" y="48735"/>
            <a:ext cx="8773160" cy="1325563"/>
          </a:xfrm>
          <a:noFill/>
        </p:spPr>
        <p:txBody>
          <a:bodyPr/>
          <a:lstStyle/>
          <a:p>
            <a:r>
              <a:rPr lang="en-GB" b="1" dirty="0"/>
              <a:t>Teacher Input </a:t>
            </a:r>
          </a:p>
        </p:txBody>
      </p:sp>
      <p:sp>
        <p:nvSpPr>
          <p:cNvPr id="4" name="Content Placeholder 3"/>
          <p:cNvSpPr>
            <a:spLocks noGrp="1"/>
          </p:cNvSpPr>
          <p:nvPr>
            <p:ph sz="half" idx="1"/>
          </p:nvPr>
        </p:nvSpPr>
        <p:spPr>
          <a:xfrm>
            <a:off x="279400" y="1655444"/>
            <a:ext cx="5511800" cy="4897755"/>
          </a:xfrm>
          <a:solidFill>
            <a:schemeClr val="accent2">
              <a:lumMod val="20000"/>
              <a:lumOff val="80000"/>
            </a:schemeClr>
          </a:solidFill>
        </p:spPr>
        <p:txBody>
          <a:bodyPr/>
          <a:lstStyle/>
          <a:p>
            <a:r>
              <a:rPr lang="en-GB" dirty="0"/>
              <a:t>Qualifications Scotland has very strict guidance on how much input and direction the candidates can be given. Therefore, teachers are not allowed to mark drafts. </a:t>
            </a:r>
          </a:p>
          <a:p>
            <a:endParaRPr lang="en-GB" dirty="0"/>
          </a:p>
          <a:p>
            <a:r>
              <a:rPr lang="en-GB" dirty="0"/>
              <a:t>Teachers are permitted to look at drafts and provide “progress checks.” </a:t>
            </a:r>
          </a:p>
        </p:txBody>
      </p:sp>
      <p:pic>
        <p:nvPicPr>
          <p:cNvPr id="6" name="Content Placeholder 5"/>
          <p:cNvPicPr>
            <a:picLocks noGrp="1" noChangeAspect="1"/>
          </p:cNvPicPr>
          <p:nvPr>
            <p:ph sz="half" idx="2"/>
          </p:nvPr>
        </p:nvPicPr>
        <p:blipFill>
          <a:blip r:embed="rId2"/>
          <a:stretch>
            <a:fillRect/>
          </a:stretch>
        </p:blipFill>
        <p:spPr>
          <a:xfrm>
            <a:off x="6194107" y="2275522"/>
            <a:ext cx="3502343" cy="4373573"/>
          </a:xfrm>
          <a:prstGeom prst="rect">
            <a:avLst/>
          </a:prstGeom>
        </p:spPr>
      </p:pic>
      <p:pic>
        <p:nvPicPr>
          <p:cNvPr id="5" name="Picture 4">
            <a:extLst>
              <a:ext uri="{FF2B5EF4-FFF2-40B4-BE49-F238E27FC236}">
                <a16:creationId xmlns:a16="http://schemas.microsoft.com/office/drawing/2014/main" id="{24CE48A3-ADB9-F32A-7F75-E6BF01566CA7}"/>
              </a:ext>
            </a:extLst>
          </p:cNvPr>
          <p:cNvPicPr>
            <a:picLocks noChangeAspect="1"/>
          </p:cNvPicPr>
          <p:nvPr/>
        </p:nvPicPr>
        <p:blipFill>
          <a:blip r:embed="rId3"/>
          <a:stretch>
            <a:fillRect/>
          </a:stretch>
        </p:blipFill>
        <p:spPr>
          <a:xfrm>
            <a:off x="7413363" y="208905"/>
            <a:ext cx="4566174" cy="1404003"/>
          </a:xfrm>
          <a:prstGeom prst="rect">
            <a:avLst/>
          </a:prstGeom>
        </p:spPr>
      </p:pic>
    </p:spTree>
    <p:extLst>
      <p:ext uri="{BB962C8B-B14F-4D97-AF65-F5344CB8AC3E}">
        <p14:creationId xmlns:p14="http://schemas.microsoft.com/office/powerpoint/2010/main" val="489203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02A56-5345-FA58-38FB-8EEAF521923B}"/>
              </a:ext>
            </a:extLst>
          </p:cNvPr>
          <p:cNvSpPr>
            <a:spLocks noGrp="1"/>
          </p:cNvSpPr>
          <p:nvPr>
            <p:ph type="title"/>
          </p:nvPr>
        </p:nvSpPr>
        <p:spPr>
          <a:xfrm>
            <a:off x="110690" y="0"/>
            <a:ext cx="10515600" cy="1325563"/>
          </a:xfrm>
        </p:spPr>
        <p:txBody>
          <a:bodyPr>
            <a:normAutofit/>
          </a:bodyPr>
          <a:lstStyle/>
          <a:p>
            <a:r>
              <a:rPr lang="en-GB" sz="3600" dirty="0"/>
              <a:t>What is the N5 Modern Studies Assignment?</a:t>
            </a:r>
          </a:p>
        </p:txBody>
      </p:sp>
      <p:sp>
        <p:nvSpPr>
          <p:cNvPr id="3" name="Content Placeholder 2">
            <a:extLst>
              <a:ext uri="{FF2B5EF4-FFF2-40B4-BE49-F238E27FC236}">
                <a16:creationId xmlns:a16="http://schemas.microsoft.com/office/drawing/2014/main" id="{92151A1E-27D2-9DB1-F8BA-18906CAFC526}"/>
              </a:ext>
            </a:extLst>
          </p:cNvPr>
          <p:cNvSpPr>
            <a:spLocks noGrp="1"/>
          </p:cNvSpPr>
          <p:nvPr>
            <p:ph sz="half" idx="1"/>
          </p:nvPr>
        </p:nvSpPr>
        <p:spPr>
          <a:xfrm>
            <a:off x="110690" y="1122363"/>
            <a:ext cx="11703386" cy="5370512"/>
          </a:xfrm>
        </p:spPr>
        <p:txBody>
          <a:bodyPr>
            <a:noAutofit/>
          </a:bodyPr>
          <a:lstStyle/>
          <a:p>
            <a:r>
              <a:rPr lang="en-GB" sz="3200" dirty="0"/>
              <a:t>Candidates choose a topic or issue which allows them to analyse a Modern Studies or contemporary issue. </a:t>
            </a:r>
          </a:p>
          <a:p>
            <a:r>
              <a:rPr lang="en-GB" sz="3200" b="1" dirty="0"/>
              <a:t>Must not be moralistic/ philosophical</a:t>
            </a:r>
            <a:r>
              <a:rPr lang="en-GB" sz="3200" dirty="0"/>
              <a:t>. </a:t>
            </a:r>
          </a:p>
          <a:p>
            <a:r>
              <a:rPr lang="en-GB" sz="3200" dirty="0"/>
              <a:t>They research the issue and organise their findings to address the topic, using the specified resources collected during their research to support them in the production of evidence. </a:t>
            </a:r>
          </a:p>
          <a:p>
            <a:r>
              <a:rPr lang="en-GB" sz="3200" dirty="0"/>
              <a:t>The research stage is designed to be capable of completion over a notional period of 8 hours (10 periods in class). </a:t>
            </a:r>
          </a:p>
          <a:p>
            <a:r>
              <a:rPr lang="en-GB" sz="3200" dirty="0"/>
              <a:t>Then the rest will be completed at home.</a:t>
            </a:r>
          </a:p>
        </p:txBody>
      </p:sp>
    </p:spTree>
    <p:extLst>
      <p:ext uri="{BB962C8B-B14F-4D97-AF65-F5344CB8AC3E}">
        <p14:creationId xmlns:p14="http://schemas.microsoft.com/office/powerpoint/2010/main" val="1342007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ADE7C-3069-5B2C-6ABC-9D04D5FDA5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3BB9ED-5EDB-625C-6927-7768D7CFBA3E}"/>
              </a:ext>
            </a:extLst>
          </p:cNvPr>
          <p:cNvSpPr>
            <a:spLocks noGrp="1"/>
          </p:cNvSpPr>
          <p:nvPr>
            <p:ph type="title"/>
          </p:nvPr>
        </p:nvSpPr>
        <p:spPr>
          <a:xfrm>
            <a:off x="406400" y="330091"/>
            <a:ext cx="10515600" cy="1325563"/>
          </a:xfrm>
        </p:spPr>
        <p:txBody>
          <a:bodyPr/>
          <a:lstStyle/>
          <a:p>
            <a:r>
              <a:rPr lang="en-GB" dirty="0"/>
              <a:t>What is the N5 Modern Studies Assignment?</a:t>
            </a:r>
          </a:p>
        </p:txBody>
      </p:sp>
      <p:sp>
        <p:nvSpPr>
          <p:cNvPr id="3" name="Content Placeholder 2">
            <a:extLst>
              <a:ext uri="{FF2B5EF4-FFF2-40B4-BE49-F238E27FC236}">
                <a16:creationId xmlns:a16="http://schemas.microsoft.com/office/drawing/2014/main" id="{39A493CD-EBD5-7193-3E46-43E2035EA7A5}"/>
              </a:ext>
            </a:extLst>
          </p:cNvPr>
          <p:cNvSpPr>
            <a:spLocks noGrp="1"/>
          </p:cNvSpPr>
          <p:nvPr>
            <p:ph sz="half" idx="1"/>
          </p:nvPr>
        </p:nvSpPr>
        <p:spPr>
          <a:xfrm>
            <a:off x="501314" y="1979629"/>
            <a:ext cx="6448125" cy="4642552"/>
          </a:xfrm>
        </p:spPr>
        <p:txBody>
          <a:bodyPr>
            <a:normAutofit fontScale="92500" lnSpcReduction="20000"/>
          </a:bodyPr>
          <a:lstStyle/>
          <a:p>
            <a:pPr marL="0" indent="0">
              <a:buNone/>
            </a:pPr>
            <a:r>
              <a:rPr lang="en-GB" b="1" dirty="0"/>
              <a:t>Modern Studies topics/issues:</a:t>
            </a:r>
          </a:p>
          <a:p>
            <a:pPr marL="0" indent="0">
              <a:buNone/>
            </a:pPr>
            <a:r>
              <a:rPr lang="en-GB" dirty="0"/>
              <a:t>Examples: </a:t>
            </a:r>
          </a:p>
          <a:p>
            <a:r>
              <a:rPr lang="en-GB" dirty="0"/>
              <a:t>Prisons – overcrowding/early release etc.</a:t>
            </a:r>
          </a:p>
          <a:p>
            <a:r>
              <a:rPr lang="en-GB" dirty="0"/>
              <a:t>Health – Drug Treatment Centres/legalisation of certain drugs </a:t>
            </a:r>
          </a:p>
          <a:p>
            <a:r>
              <a:rPr lang="en-GB" dirty="0"/>
              <a:t>Scottish Independence</a:t>
            </a:r>
          </a:p>
          <a:p>
            <a:r>
              <a:rPr lang="en-GB" dirty="0"/>
              <a:t>Causes of Crime </a:t>
            </a:r>
          </a:p>
          <a:p>
            <a:r>
              <a:rPr lang="en-GB" dirty="0"/>
              <a:t>Privatisation of the NHS</a:t>
            </a:r>
          </a:p>
          <a:p>
            <a:r>
              <a:rPr lang="en-GB" dirty="0"/>
              <a:t>Should all Police be armed</a:t>
            </a:r>
          </a:p>
          <a:p>
            <a:r>
              <a:rPr lang="en-GB" dirty="0"/>
              <a:t>Education - private schools, Free School meals  </a:t>
            </a:r>
          </a:p>
          <a:p>
            <a:endParaRPr lang="en-GB" dirty="0"/>
          </a:p>
        </p:txBody>
      </p:sp>
      <p:pic>
        <p:nvPicPr>
          <p:cNvPr id="5" name="Picture 4">
            <a:extLst>
              <a:ext uri="{FF2B5EF4-FFF2-40B4-BE49-F238E27FC236}">
                <a16:creationId xmlns:a16="http://schemas.microsoft.com/office/drawing/2014/main" id="{E2B76590-7B98-B21D-225B-4EF2D81BF946}"/>
              </a:ext>
            </a:extLst>
          </p:cNvPr>
          <p:cNvPicPr>
            <a:picLocks noChangeAspect="1"/>
          </p:cNvPicPr>
          <p:nvPr/>
        </p:nvPicPr>
        <p:blipFill>
          <a:blip r:embed="rId2"/>
          <a:stretch>
            <a:fillRect/>
          </a:stretch>
        </p:blipFill>
        <p:spPr>
          <a:xfrm>
            <a:off x="8921943" y="1078437"/>
            <a:ext cx="2768742" cy="1606633"/>
          </a:xfrm>
          <a:prstGeom prst="rect">
            <a:avLst/>
          </a:prstGeom>
        </p:spPr>
      </p:pic>
      <p:pic>
        <p:nvPicPr>
          <p:cNvPr id="7" name="Picture 6">
            <a:extLst>
              <a:ext uri="{FF2B5EF4-FFF2-40B4-BE49-F238E27FC236}">
                <a16:creationId xmlns:a16="http://schemas.microsoft.com/office/drawing/2014/main" id="{1E4D2C57-DF36-711E-149E-89F78427397E}"/>
              </a:ext>
            </a:extLst>
          </p:cNvPr>
          <p:cNvPicPr>
            <a:picLocks noChangeAspect="1"/>
          </p:cNvPicPr>
          <p:nvPr/>
        </p:nvPicPr>
        <p:blipFill>
          <a:blip r:embed="rId3"/>
          <a:stretch>
            <a:fillRect/>
          </a:stretch>
        </p:blipFill>
        <p:spPr>
          <a:xfrm>
            <a:off x="7729482" y="3107417"/>
            <a:ext cx="2545820" cy="1555779"/>
          </a:xfrm>
          <a:prstGeom prst="rect">
            <a:avLst/>
          </a:prstGeom>
        </p:spPr>
      </p:pic>
      <p:pic>
        <p:nvPicPr>
          <p:cNvPr id="9" name="Picture 8">
            <a:extLst>
              <a:ext uri="{FF2B5EF4-FFF2-40B4-BE49-F238E27FC236}">
                <a16:creationId xmlns:a16="http://schemas.microsoft.com/office/drawing/2014/main" id="{74019370-2C4A-A871-5DA1-FA8FF0814C8F}"/>
              </a:ext>
            </a:extLst>
          </p:cNvPr>
          <p:cNvPicPr>
            <a:picLocks noChangeAspect="1"/>
          </p:cNvPicPr>
          <p:nvPr/>
        </p:nvPicPr>
        <p:blipFill>
          <a:blip r:embed="rId4"/>
          <a:stretch>
            <a:fillRect/>
          </a:stretch>
        </p:blipFill>
        <p:spPr>
          <a:xfrm>
            <a:off x="8921943" y="5085544"/>
            <a:ext cx="2620154" cy="1442365"/>
          </a:xfrm>
          <a:prstGeom prst="rect">
            <a:avLst/>
          </a:prstGeom>
        </p:spPr>
      </p:pic>
    </p:spTree>
    <p:extLst>
      <p:ext uri="{BB962C8B-B14F-4D97-AF65-F5344CB8AC3E}">
        <p14:creationId xmlns:p14="http://schemas.microsoft.com/office/powerpoint/2010/main" val="3887452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2885"/>
            <a:ext cx="10515600" cy="1325563"/>
          </a:xfrm>
          <a:noFill/>
        </p:spPr>
        <p:txBody>
          <a:bodyPr/>
          <a:lstStyle/>
          <a:p>
            <a:r>
              <a:rPr lang="en-GB" b="1" dirty="0"/>
              <a:t>National 5 Candidates (Suggested Structure) </a:t>
            </a:r>
          </a:p>
        </p:txBody>
      </p:sp>
      <p:sp>
        <p:nvSpPr>
          <p:cNvPr id="4" name="Content Placeholder 3"/>
          <p:cNvSpPr>
            <a:spLocks noGrp="1"/>
          </p:cNvSpPr>
          <p:nvPr>
            <p:ph sz="half" idx="1"/>
          </p:nvPr>
        </p:nvSpPr>
        <p:spPr>
          <a:xfrm>
            <a:off x="152401" y="1633119"/>
            <a:ext cx="5867400" cy="4890135"/>
          </a:xfrm>
          <a:solidFill>
            <a:schemeClr val="accent2">
              <a:lumMod val="20000"/>
              <a:lumOff val="80000"/>
            </a:schemeClr>
          </a:solidFill>
        </p:spPr>
        <p:txBody>
          <a:bodyPr>
            <a:normAutofit fontScale="92500"/>
          </a:bodyPr>
          <a:lstStyle/>
          <a:p>
            <a:r>
              <a:rPr lang="en-GB" b="1" dirty="0"/>
              <a:t>Title: </a:t>
            </a:r>
          </a:p>
          <a:p>
            <a:r>
              <a:rPr lang="en-GB" b="1" dirty="0"/>
              <a:t>Hypothesis: </a:t>
            </a:r>
            <a:r>
              <a:rPr lang="en-GB" dirty="0"/>
              <a:t>(statement that you will prove/disprove through the course of your research). </a:t>
            </a:r>
          </a:p>
          <a:p>
            <a:r>
              <a:rPr lang="en-GB" b="1" dirty="0"/>
              <a:t>Aims:</a:t>
            </a:r>
          </a:p>
          <a:p>
            <a:r>
              <a:rPr lang="en-GB" dirty="0"/>
              <a:t>1. Arguments for/to find out…</a:t>
            </a:r>
          </a:p>
          <a:p>
            <a:r>
              <a:rPr lang="en-GB" dirty="0"/>
              <a:t>2. Arguments against/to find out..</a:t>
            </a:r>
          </a:p>
          <a:p>
            <a:r>
              <a:rPr lang="en-GB" dirty="0"/>
              <a:t>3. </a:t>
            </a:r>
            <a:r>
              <a:rPr lang="en-GB"/>
              <a:t>Public opinion/to find out…</a:t>
            </a:r>
            <a:endParaRPr lang="en-GB" dirty="0"/>
          </a:p>
          <a:p>
            <a:endParaRPr lang="en-GB" dirty="0"/>
          </a:p>
          <a:p>
            <a:r>
              <a:rPr lang="en-GB" dirty="0"/>
              <a:t>Or</a:t>
            </a:r>
          </a:p>
          <a:p>
            <a:endParaRPr lang="en-GB" dirty="0"/>
          </a:p>
        </p:txBody>
      </p:sp>
      <p:sp>
        <p:nvSpPr>
          <p:cNvPr id="5" name="Content Placeholder 4"/>
          <p:cNvSpPr>
            <a:spLocks noGrp="1"/>
          </p:cNvSpPr>
          <p:nvPr>
            <p:ph sz="half" idx="2"/>
          </p:nvPr>
        </p:nvSpPr>
        <p:spPr>
          <a:xfrm>
            <a:off x="6172201" y="1668445"/>
            <a:ext cx="5181600" cy="4890134"/>
          </a:xfrm>
          <a:solidFill>
            <a:schemeClr val="accent2">
              <a:lumMod val="20000"/>
              <a:lumOff val="80000"/>
            </a:schemeClr>
          </a:solidFill>
          <a:ln>
            <a:solidFill>
              <a:schemeClr val="accent1"/>
            </a:solidFill>
          </a:ln>
        </p:spPr>
        <p:txBody>
          <a:bodyPr>
            <a:normAutofit fontScale="92500"/>
          </a:bodyPr>
          <a:lstStyle/>
          <a:p>
            <a:r>
              <a:rPr lang="en-GB" b="1" dirty="0"/>
              <a:t>Research Methods: </a:t>
            </a:r>
            <a:r>
              <a:rPr lang="en-GB" dirty="0"/>
              <a:t>strengths, weaknesses, and what would you do differently? </a:t>
            </a:r>
            <a:endParaRPr lang="en-GB" b="1" dirty="0"/>
          </a:p>
          <a:p>
            <a:r>
              <a:rPr lang="en-GB" b="1" dirty="0"/>
              <a:t>Findings: </a:t>
            </a:r>
            <a:r>
              <a:rPr lang="en-GB" dirty="0"/>
              <a:t>What did your research tell you about the issue? What evidence do you have to support this? </a:t>
            </a:r>
          </a:p>
          <a:p>
            <a:endParaRPr lang="en-GB" b="1" dirty="0"/>
          </a:p>
          <a:p>
            <a:pPr marL="0" indent="0">
              <a:buNone/>
            </a:pPr>
            <a:r>
              <a:rPr lang="en-GB" b="1" dirty="0"/>
              <a:t>Conclusion: </a:t>
            </a:r>
            <a:r>
              <a:rPr lang="en-GB" dirty="0"/>
              <a:t>In conclusion it can be argued that………………….because……………….</a:t>
            </a:r>
          </a:p>
        </p:txBody>
      </p:sp>
      <p:pic>
        <p:nvPicPr>
          <p:cNvPr id="6" name="Picture 5">
            <a:extLst>
              <a:ext uri="{FF2B5EF4-FFF2-40B4-BE49-F238E27FC236}">
                <a16:creationId xmlns:a16="http://schemas.microsoft.com/office/drawing/2014/main" id="{DF80B739-1987-FABA-9C2A-0442E5BD600C}"/>
              </a:ext>
            </a:extLst>
          </p:cNvPr>
          <p:cNvPicPr>
            <a:picLocks noChangeAspect="1"/>
          </p:cNvPicPr>
          <p:nvPr/>
        </p:nvPicPr>
        <p:blipFill>
          <a:blip r:embed="rId2"/>
          <a:stretch>
            <a:fillRect/>
          </a:stretch>
        </p:blipFill>
        <p:spPr>
          <a:xfrm>
            <a:off x="1057017" y="5523216"/>
            <a:ext cx="3359323" cy="1200212"/>
          </a:xfrm>
          <a:prstGeom prst="rect">
            <a:avLst/>
          </a:prstGeom>
        </p:spPr>
      </p:pic>
    </p:spTree>
    <p:extLst>
      <p:ext uri="{BB962C8B-B14F-4D97-AF65-F5344CB8AC3E}">
        <p14:creationId xmlns:p14="http://schemas.microsoft.com/office/powerpoint/2010/main" val="1395205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25195"/>
          </a:xfrm>
          <a:solidFill>
            <a:schemeClr val="accent4">
              <a:lumMod val="20000"/>
              <a:lumOff val="80000"/>
            </a:schemeClr>
          </a:solidFill>
        </p:spPr>
        <p:txBody>
          <a:bodyPr>
            <a:normAutofit fontScale="90000"/>
          </a:bodyPr>
          <a:lstStyle/>
          <a:p>
            <a:r>
              <a:rPr lang="en-GB" b="1" dirty="0"/>
              <a:t>Higher Candidates (Suggested Structure) </a:t>
            </a:r>
          </a:p>
        </p:txBody>
      </p:sp>
      <p:sp>
        <p:nvSpPr>
          <p:cNvPr id="4" name="Content Placeholder 3"/>
          <p:cNvSpPr>
            <a:spLocks noGrp="1"/>
          </p:cNvSpPr>
          <p:nvPr>
            <p:ph sz="half" idx="1"/>
          </p:nvPr>
        </p:nvSpPr>
        <p:spPr>
          <a:xfrm>
            <a:off x="294640" y="1493520"/>
            <a:ext cx="5725160" cy="4978400"/>
          </a:xfrm>
          <a:solidFill>
            <a:schemeClr val="accent4">
              <a:lumMod val="20000"/>
              <a:lumOff val="80000"/>
            </a:schemeClr>
          </a:solidFill>
        </p:spPr>
        <p:txBody>
          <a:bodyPr>
            <a:noAutofit/>
          </a:bodyPr>
          <a:lstStyle/>
          <a:p>
            <a:r>
              <a:rPr lang="en-GB" sz="2000" b="1" dirty="0"/>
              <a:t>To: </a:t>
            </a:r>
            <a:r>
              <a:rPr lang="en-GB" sz="2000" dirty="0"/>
              <a:t>Neil </a:t>
            </a:r>
            <a:r>
              <a:rPr lang="en-GB" sz="2000" dirty="0" err="1"/>
              <a:t>Gray</a:t>
            </a:r>
            <a:r>
              <a:rPr lang="en-GB" sz="2000" dirty="0"/>
              <a:t> </a:t>
            </a:r>
          </a:p>
          <a:p>
            <a:r>
              <a:rPr lang="en-GB" sz="2000" b="1" dirty="0"/>
              <a:t>From: </a:t>
            </a:r>
            <a:r>
              <a:rPr lang="en-GB" sz="2000" dirty="0"/>
              <a:t>Heather Livingston (Advisor to the Government) </a:t>
            </a:r>
          </a:p>
          <a:p>
            <a:r>
              <a:rPr lang="en-GB" sz="2000" b="1" dirty="0"/>
              <a:t>Subject: </a:t>
            </a:r>
            <a:r>
              <a:rPr lang="en-GB" sz="2000" dirty="0"/>
              <a:t>Tackling Childhood Obesity Epidemic in Scotland </a:t>
            </a:r>
          </a:p>
          <a:p>
            <a:pPr marL="0" indent="0">
              <a:buNone/>
            </a:pPr>
            <a:r>
              <a:rPr lang="en-GB" sz="2000" b="1" dirty="0"/>
              <a:t>Introduction/Framing the Issue (10 marks) </a:t>
            </a:r>
          </a:p>
          <a:p>
            <a:pPr marL="0" indent="0">
              <a:buNone/>
            </a:pPr>
            <a:r>
              <a:rPr lang="en-GB" sz="2000" b="1" dirty="0"/>
              <a:t>Option 1: </a:t>
            </a:r>
            <a:r>
              <a:rPr lang="en-GB" sz="2000" dirty="0"/>
              <a:t>Compulsory daily PE in schools</a:t>
            </a:r>
          </a:p>
          <a:p>
            <a:pPr marL="0" indent="0">
              <a:buNone/>
            </a:pPr>
            <a:r>
              <a:rPr lang="en-GB" sz="2000" b="1" dirty="0"/>
              <a:t>Option 2: </a:t>
            </a:r>
            <a:r>
              <a:rPr lang="en-GB" sz="2000" dirty="0"/>
              <a:t>Ban on the sale of fizzy drinks to under 16s</a:t>
            </a:r>
          </a:p>
          <a:p>
            <a:pPr marL="0" indent="0">
              <a:buNone/>
            </a:pPr>
            <a:r>
              <a:rPr lang="en-GB" sz="2000" b="1" dirty="0"/>
              <a:t>Option 3:  </a:t>
            </a:r>
            <a:r>
              <a:rPr lang="en-GB" sz="2000" dirty="0"/>
              <a:t>Early interventions programmes</a:t>
            </a:r>
          </a:p>
          <a:p>
            <a:pPr marL="0" indent="0">
              <a:buNone/>
            </a:pPr>
            <a:r>
              <a:rPr lang="en-GB" sz="2000" b="1" dirty="0"/>
              <a:t>Recommendation: </a:t>
            </a:r>
            <a:r>
              <a:rPr lang="en-GB" sz="2000" dirty="0"/>
              <a:t>After careful consideration I recommend that the Scottish Government funds early intervention programmes in school to tackle the obesity crisis in Scotland. </a:t>
            </a:r>
          </a:p>
        </p:txBody>
      </p:sp>
      <p:sp>
        <p:nvSpPr>
          <p:cNvPr id="5" name="Content Placeholder 4"/>
          <p:cNvSpPr>
            <a:spLocks noGrp="1"/>
          </p:cNvSpPr>
          <p:nvPr>
            <p:ph sz="half" idx="2"/>
          </p:nvPr>
        </p:nvSpPr>
        <p:spPr>
          <a:xfrm>
            <a:off x="6172200" y="1493520"/>
            <a:ext cx="5181600" cy="4978400"/>
          </a:xfrm>
          <a:solidFill>
            <a:schemeClr val="accent4">
              <a:lumMod val="20000"/>
              <a:lumOff val="80000"/>
            </a:schemeClr>
          </a:solidFill>
        </p:spPr>
        <p:txBody>
          <a:bodyPr>
            <a:normAutofit fontScale="62500" lnSpcReduction="20000"/>
          </a:bodyPr>
          <a:lstStyle/>
          <a:p>
            <a:r>
              <a:rPr lang="en-GB" b="1" dirty="0"/>
              <a:t>Arguments to Support Option 1: </a:t>
            </a:r>
          </a:p>
          <a:p>
            <a:endParaRPr lang="en-GB" b="1" dirty="0"/>
          </a:p>
          <a:p>
            <a:r>
              <a:rPr lang="en-GB" b="1" dirty="0"/>
              <a:t>Arguments to oppose option 1: </a:t>
            </a:r>
          </a:p>
          <a:p>
            <a:endParaRPr lang="en-GB" b="1" dirty="0"/>
          </a:p>
          <a:p>
            <a:r>
              <a:rPr lang="en-GB" b="1" dirty="0"/>
              <a:t>Arguments to Support Option 2: </a:t>
            </a:r>
          </a:p>
          <a:p>
            <a:endParaRPr lang="en-GB" b="1" dirty="0"/>
          </a:p>
          <a:p>
            <a:r>
              <a:rPr lang="en-GB" b="1" dirty="0"/>
              <a:t>Arguments to oppose option 2: </a:t>
            </a:r>
          </a:p>
          <a:p>
            <a:endParaRPr lang="en-GB" b="1" dirty="0"/>
          </a:p>
          <a:p>
            <a:r>
              <a:rPr lang="en-GB" b="1" dirty="0"/>
              <a:t>Arguments to Support Option 3: </a:t>
            </a:r>
          </a:p>
          <a:p>
            <a:endParaRPr lang="en-GB" b="1" dirty="0"/>
          </a:p>
          <a:p>
            <a:r>
              <a:rPr lang="en-GB" b="1" dirty="0"/>
              <a:t>Arguments to oppose option 3: </a:t>
            </a:r>
          </a:p>
          <a:p>
            <a:endParaRPr lang="en-GB" b="1" dirty="0"/>
          </a:p>
          <a:p>
            <a:r>
              <a:rPr lang="en-GB" b="1" dirty="0"/>
              <a:t>Conclusion:</a:t>
            </a:r>
          </a:p>
          <a:p>
            <a:endParaRPr lang="en-GB" b="1" dirty="0"/>
          </a:p>
          <a:p>
            <a:r>
              <a:rPr lang="en-GB" b="1" dirty="0"/>
              <a:t>Research Methods: </a:t>
            </a:r>
          </a:p>
          <a:p>
            <a:endParaRPr lang="en-GB" dirty="0"/>
          </a:p>
          <a:p>
            <a:endParaRPr lang="en-GB" dirty="0"/>
          </a:p>
        </p:txBody>
      </p:sp>
    </p:spTree>
    <p:extLst>
      <p:ext uri="{BB962C8B-B14F-4D97-AF65-F5344CB8AC3E}">
        <p14:creationId xmlns:p14="http://schemas.microsoft.com/office/powerpoint/2010/main" val="399186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GB" b="1" dirty="0"/>
              <a:t>Research Sheets </a:t>
            </a:r>
          </a:p>
        </p:txBody>
      </p:sp>
      <p:sp>
        <p:nvSpPr>
          <p:cNvPr id="3" name="Content Placeholder 2"/>
          <p:cNvSpPr>
            <a:spLocks noGrp="1"/>
          </p:cNvSpPr>
          <p:nvPr>
            <p:ph sz="half" idx="1"/>
          </p:nvPr>
        </p:nvSpPr>
        <p:spPr>
          <a:xfrm>
            <a:off x="231808" y="1450239"/>
            <a:ext cx="8787064" cy="5407761"/>
          </a:xfrm>
          <a:solidFill>
            <a:schemeClr val="accent2">
              <a:lumMod val="20000"/>
              <a:lumOff val="80000"/>
            </a:schemeClr>
          </a:solidFill>
        </p:spPr>
        <p:txBody>
          <a:bodyPr>
            <a:normAutofit fontScale="85000" lnSpcReduction="20000"/>
          </a:bodyPr>
          <a:lstStyle/>
          <a:p>
            <a:r>
              <a:rPr lang="en-US" dirty="0"/>
              <a:t>The purpose of the research sheet is to help candidates use their evidence and references, collected during the research stage, to address their chosen topic or issue. The research sheet </a:t>
            </a:r>
            <a:r>
              <a:rPr lang="en-US" b="1" dirty="0"/>
              <a:t>should not take the form of a ‘plan</a:t>
            </a:r>
            <a:r>
              <a:rPr lang="en-US" dirty="0"/>
              <a:t>’ as this is likely to encourage direct copying, which gains no marks.</a:t>
            </a:r>
            <a:endParaRPr lang="en-GB" dirty="0"/>
          </a:p>
          <a:p>
            <a:r>
              <a:rPr lang="en-US" dirty="0"/>
              <a:t>Candidates should use the research sheet (two single-sided sheets of A4) to provide evidence that they have carried out their own research. </a:t>
            </a:r>
          </a:p>
          <a:p>
            <a:r>
              <a:rPr lang="en-US" b="1" dirty="0"/>
              <a:t>Candidates must not use it as a plan</a:t>
            </a:r>
            <a:r>
              <a:rPr lang="en-US" dirty="0"/>
              <a:t>. </a:t>
            </a:r>
            <a:r>
              <a:rPr lang="en-US" b="1" dirty="0"/>
              <a:t>Direct copying from research sheets attracts no credit and, where research evidence is not identified, full marks cannot be achieved. </a:t>
            </a:r>
          </a:p>
          <a:p>
            <a:r>
              <a:rPr lang="en-US" dirty="0"/>
              <a:t>Any ‘coded’ research evidence will also be treated as direct copying.</a:t>
            </a:r>
          </a:p>
          <a:p>
            <a:r>
              <a:rPr lang="en-US" b="1" dirty="0"/>
              <a:t>If an N5 candidate does not submit their research a penalty of 4 marks is applied. </a:t>
            </a:r>
          </a:p>
          <a:p>
            <a:endParaRPr lang="en-US" dirty="0"/>
          </a:p>
          <a:p>
            <a:endParaRPr lang="en-US" dirty="0"/>
          </a:p>
          <a:p>
            <a:endParaRPr lang="en-GB" dirty="0"/>
          </a:p>
        </p:txBody>
      </p:sp>
      <p:pic>
        <p:nvPicPr>
          <p:cNvPr id="5" name="Content Placeholder 4"/>
          <p:cNvPicPr>
            <a:picLocks noGrp="1" noChangeAspect="1"/>
          </p:cNvPicPr>
          <p:nvPr>
            <p:ph sz="half" idx="2"/>
          </p:nvPr>
        </p:nvPicPr>
        <p:blipFill>
          <a:blip r:embed="rId2"/>
          <a:stretch>
            <a:fillRect/>
          </a:stretch>
        </p:blipFill>
        <p:spPr>
          <a:xfrm>
            <a:off x="9340990" y="2228532"/>
            <a:ext cx="2619202" cy="2400935"/>
          </a:xfrm>
          <a:prstGeom prst="rect">
            <a:avLst/>
          </a:prstGeom>
        </p:spPr>
      </p:pic>
    </p:spTree>
    <p:extLst>
      <p:ext uri="{BB962C8B-B14F-4D97-AF65-F5344CB8AC3E}">
        <p14:creationId xmlns:p14="http://schemas.microsoft.com/office/powerpoint/2010/main" val="2261805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920" y="123506"/>
            <a:ext cx="10515600" cy="1325563"/>
          </a:xfrm>
          <a:noFill/>
        </p:spPr>
        <p:txBody>
          <a:bodyPr/>
          <a:lstStyle/>
          <a:p>
            <a:r>
              <a:rPr lang="en-GB" b="1" dirty="0"/>
              <a:t>Research Sheets</a:t>
            </a:r>
          </a:p>
        </p:txBody>
      </p:sp>
      <p:sp>
        <p:nvSpPr>
          <p:cNvPr id="9" name="Text Placeholder 8"/>
          <p:cNvSpPr>
            <a:spLocks noGrp="1"/>
          </p:cNvSpPr>
          <p:nvPr>
            <p:ph sz="half" idx="1"/>
          </p:nvPr>
        </p:nvSpPr>
        <p:spPr>
          <a:xfrm>
            <a:off x="248920" y="1195704"/>
            <a:ext cx="5891030" cy="5215256"/>
          </a:xfrm>
          <a:solidFill>
            <a:schemeClr val="accent2">
              <a:lumMod val="20000"/>
              <a:lumOff val="80000"/>
            </a:schemeClr>
          </a:solidFill>
        </p:spPr>
        <p:txBody>
          <a:bodyPr>
            <a:normAutofit fontScale="92500" lnSpcReduction="10000"/>
          </a:bodyPr>
          <a:lstStyle/>
          <a:p>
            <a:r>
              <a:rPr lang="en-US" dirty="0"/>
              <a:t>The Modern Studies research sheet should show evidence of primary or secondary research carried out by the candidate. It may include, for example:</a:t>
            </a:r>
          </a:p>
          <a:p>
            <a:r>
              <a:rPr lang="en-US" b="1" dirty="0"/>
              <a:t>Statistical, graphical or numerical data </a:t>
            </a:r>
          </a:p>
          <a:p>
            <a:r>
              <a:rPr lang="en-US" b="1" dirty="0"/>
              <a:t>Survey results interview questions and/or answers </a:t>
            </a:r>
          </a:p>
          <a:p>
            <a:r>
              <a:rPr lang="en-US" b="1" dirty="0"/>
              <a:t>Questionnaires and/or results </a:t>
            </a:r>
          </a:p>
          <a:p>
            <a:r>
              <a:rPr lang="en-US" b="1" dirty="0"/>
              <a:t>Newspaper articles or extracts </a:t>
            </a:r>
          </a:p>
          <a:p>
            <a:r>
              <a:rPr lang="en-US" b="1" dirty="0"/>
              <a:t>Notes taken from a visit, talk, or a written or audio-visual source e.g. Podcast, YouTube video etc. </a:t>
            </a:r>
          </a:p>
          <a:p>
            <a:endParaRPr lang="en-GB" dirty="0"/>
          </a:p>
        </p:txBody>
      </p:sp>
      <p:pic>
        <p:nvPicPr>
          <p:cNvPr id="6" name="Picture 5">
            <a:extLst>
              <a:ext uri="{FF2B5EF4-FFF2-40B4-BE49-F238E27FC236}">
                <a16:creationId xmlns:a16="http://schemas.microsoft.com/office/drawing/2014/main" id="{89F89271-000D-C2F6-8FFA-7EC2868E4B25}"/>
              </a:ext>
            </a:extLst>
          </p:cNvPr>
          <p:cNvPicPr>
            <a:picLocks noChangeAspect="1"/>
          </p:cNvPicPr>
          <p:nvPr/>
        </p:nvPicPr>
        <p:blipFill>
          <a:blip r:embed="rId2"/>
          <a:stretch>
            <a:fillRect/>
          </a:stretch>
        </p:blipFill>
        <p:spPr>
          <a:xfrm>
            <a:off x="7284720" y="253365"/>
            <a:ext cx="4580389" cy="4430485"/>
          </a:xfrm>
          <a:prstGeom prst="rect">
            <a:avLst/>
          </a:prstGeom>
          <a:ln>
            <a:noFill/>
          </a:ln>
        </p:spPr>
      </p:pic>
      <p:pic>
        <p:nvPicPr>
          <p:cNvPr id="8" name="Picture 7">
            <a:extLst>
              <a:ext uri="{FF2B5EF4-FFF2-40B4-BE49-F238E27FC236}">
                <a16:creationId xmlns:a16="http://schemas.microsoft.com/office/drawing/2014/main" id="{F1E66AD5-D8F1-7511-1533-FFDF13CF75D3}"/>
              </a:ext>
            </a:extLst>
          </p:cNvPr>
          <p:cNvPicPr>
            <a:picLocks noChangeAspect="1"/>
          </p:cNvPicPr>
          <p:nvPr/>
        </p:nvPicPr>
        <p:blipFill>
          <a:blip r:embed="rId3"/>
          <a:stretch>
            <a:fillRect/>
          </a:stretch>
        </p:blipFill>
        <p:spPr>
          <a:xfrm>
            <a:off x="7284720" y="4528604"/>
            <a:ext cx="4658360" cy="2205890"/>
          </a:xfrm>
          <a:prstGeom prst="rect">
            <a:avLst/>
          </a:prstGeom>
          <a:ln>
            <a:noFill/>
          </a:ln>
        </p:spPr>
      </p:pic>
    </p:spTree>
    <p:extLst>
      <p:ext uri="{BB962C8B-B14F-4D97-AF65-F5344CB8AC3E}">
        <p14:creationId xmlns:p14="http://schemas.microsoft.com/office/powerpoint/2010/main" val="2210115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0E4E0-8164-4ABE-09EC-0D6BB4160EAD}"/>
              </a:ext>
            </a:extLst>
          </p:cNvPr>
          <p:cNvSpPr>
            <a:spLocks noGrp="1"/>
          </p:cNvSpPr>
          <p:nvPr>
            <p:ph type="title"/>
          </p:nvPr>
        </p:nvSpPr>
        <p:spPr/>
        <p:txBody>
          <a:bodyPr/>
          <a:lstStyle/>
          <a:p>
            <a:r>
              <a:rPr lang="en-GB" dirty="0"/>
              <a:t>Examples of Research Sheets</a:t>
            </a:r>
          </a:p>
        </p:txBody>
      </p:sp>
      <p:pic>
        <p:nvPicPr>
          <p:cNvPr id="5" name="Picture 4">
            <a:extLst>
              <a:ext uri="{FF2B5EF4-FFF2-40B4-BE49-F238E27FC236}">
                <a16:creationId xmlns:a16="http://schemas.microsoft.com/office/drawing/2014/main" id="{3C72458B-8167-1326-79EC-2D6A96514D38}"/>
              </a:ext>
            </a:extLst>
          </p:cNvPr>
          <p:cNvPicPr>
            <a:picLocks noChangeAspect="1"/>
          </p:cNvPicPr>
          <p:nvPr/>
        </p:nvPicPr>
        <p:blipFill>
          <a:blip r:embed="rId2"/>
          <a:stretch>
            <a:fillRect/>
          </a:stretch>
        </p:blipFill>
        <p:spPr>
          <a:xfrm>
            <a:off x="372584" y="1600822"/>
            <a:ext cx="4978656" cy="4407126"/>
          </a:xfrm>
          <a:prstGeom prst="rect">
            <a:avLst/>
          </a:prstGeom>
        </p:spPr>
      </p:pic>
      <p:pic>
        <p:nvPicPr>
          <p:cNvPr id="7" name="Picture 6">
            <a:extLst>
              <a:ext uri="{FF2B5EF4-FFF2-40B4-BE49-F238E27FC236}">
                <a16:creationId xmlns:a16="http://schemas.microsoft.com/office/drawing/2014/main" id="{03F4EBC8-50EF-278E-B5CD-F72D515D1C6F}"/>
              </a:ext>
            </a:extLst>
          </p:cNvPr>
          <p:cNvPicPr>
            <a:picLocks noChangeAspect="1"/>
          </p:cNvPicPr>
          <p:nvPr/>
        </p:nvPicPr>
        <p:blipFill>
          <a:blip r:embed="rId3"/>
          <a:stretch>
            <a:fillRect/>
          </a:stretch>
        </p:blipFill>
        <p:spPr>
          <a:xfrm>
            <a:off x="5893547" y="1416845"/>
            <a:ext cx="6064562" cy="4197566"/>
          </a:xfrm>
          <a:prstGeom prst="rect">
            <a:avLst/>
          </a:prstGeom>
        </p:spPr>
      </p:pic>
    </p:spTree>
    <p:extLst>
      <p:ext uri="{BB962C8B-B14F-4D97-AF65-F5344CB8AC3E}">
        <p14:creationId xmlns:p14="http://schemas.microsoft.com/office/powerpoint/2010/main" val="2771332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A2F5E-1B23-7AC7-6EBB-1C4FF48E8B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8187ED-5B8A-1CF7-67AF-507BE7F2BBBD}"/>
              </a:ext>
            </a:extLst>
          </p:cNvPr>
          <p:cNvSpPr>
            <a:spLocks noGrp="1"/>
          </p:cNvSpPr>
          <p:nvPr>
            <p:ph type="title"/>
          </p:nvPr>
        </p:nvSpPr>
        <p:spPr>
          <a:xfrm>
            <a:off x="202933" y="-43135"/>
            <a:ext cx="10515600" cy="1325563"/>
          </a:xfrm>
        </p:spPr>
        <p:txBody>
          <a:bodyPr/>
          <a:lstStyle/>
          <a:p>
            <a:r>
              <a:rPr lang="en-GB" dirty="0"/>
              <a:t>Examples of Research Sheets</a:t>
            </a:r>
          </a:p>
        </p:txBody>
      </p:sp>
      <p:pic>
        <p:nvPicPr>
          <p:cNvPr id="4" name="Picture 3">
            <a:extLst>
              <a:ext uri="{FF2B5EF4-FFF2-40B4-BE49-F238E27FC236}">
                <a16:creationId xmlns:a16="http://schemas.microsoft.com/office/drawing/2014/main" id="{DA3B0C69-C9B5-38A3-233D-60C1A3E0EE36}"/>
              </a:ext>
            </a:extLst>
          </p:cNvPr>
          <p:cNvPicPr>
            <a:picLocks noChangeAspect="1"/>
          </p:cNvPicPr>
          <p:nvPr/>
        </p:nvPicPr>
        <p:blipFill>
          <a:blip r:embed="rId2"/>
          <a:stretch>
            <a:fillRect/>
          </a:stretch>
        </p:blipFill>
        <p:spPr>
          <a:xfrm>
            <a:off x="6198180" y="908292"/>
            <a:ext cx="5505733" cy="4616687"/>
          </a:xfrm>
          <a:prstGeom prst="rect">
            <a:avLst/>
          </a:prstGeom>
        </p:spPr>
      </p:pic>
      <p:pic>
        <p:nvPicPr>
          <p:cNvPr id="8" name="Picture 7">
            <a:extLst>
              <a:ext uri="{FF2B5EF4-FFF2-40B4-BE49-F238E27FC236}">
                <a16:creationId xmlns:a16="http://schemas.microsoft.com/office/drawing/2014/main" id="{AB5BBE3E-C519-6729-85EC-B31F5FAA9E2C}"/>
              </a:ext>
            </a:extLst>
          </p:cNvPr>
          <p:cNvPicPr>
            <a:picLocks noChangeAspect="1"/>
          </p:cNvPicPr>
          <p:nvPr/>
        </p:nvPicPr>
        <p:blipFill>
          <a:blip r:embed="rId3"/>
          <a:stretch>
            <a:fillRect/>
          </a:stretch>
        </p:blipFill>
        <p:spPr>
          <a:xfrm>
            <a:off x="752130" y="1112701"/>
            <a:ext cx="3824822" cy="4207867"/>
          </a:xfrm>
          <a:prstGeom prst="rect">
            <a:avLst/>
          </a:prstGeom>
        </p:spPr>
      </p:pic>
      <p:pic>
        <p:nvPicPr>
          <p:cNvPr id="10" name="Picture 9">
            <a:extLst>
              <a:ext uri="{FF2B5EF4-FFF2-40B4-BE49-F238E27FC236}">
                <a16:creationId xmlns:a16="http://schemas.microsoft.com/office/drawing/2014/main" id="{57119B0B-F5D4-5145-2654-7ED8B4587841}"/>
              </a:ext>
            </a:extLst>
          </p:cNvPr>
          <p:cNvPicPr>
            <a:picLocks noChangeAspect="1"/>
          </p:cNvPicPr>
          <p:nvPr/>
        </p:nvPicPr>
        <p:blipFill>
          <a:blip r:embed="rId4"/>
          <a:stretch>
            <a:fillRect/>
          </a:stretch>
        </p:blipFill>
        <p:spPr>
          <a:xfrm>
            <a:off x="752130" y="4597643"/>
            <a:ext cx="3664138" cy="2159111"/>
          </a:xfrm>
          <a:prstGeom prst="rect">
            <a:avLst/>
          </a:prstGeom>
        </p:spPr>
      </p:pic>
    </p:spTree>
    <p:extLst>
      <p:ext uri="{BB962C8B-B14F-4D97-AF65-F5344CB8AC3E}">
        <p14:creationId xmlns:p14="http://schemas.microsoft.com/office/powerpoint/2010/main" val="35868047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a:noFill/>
        </p:spPr>
        <p:txBody>
          <a:bodyPr/>
          <a:lstStyle/>
          <a:p>
            <a:r>
              <a:rPr lang="en-GB" b="1" dirty="0"/>
              <a:t>Research Methods </a:t>
            </a:r>
          </a:p>
        </p:txBody>
      </p:sp>
      <p:sp>
        <p:nvSpPr>
          <p:cNvPr id="3" name="Content Placeholder 2"/>
          <p:cNvSpPr>
            <a:spLocks noGrp="1"/>
          </p:cNvSpPr>
          <p:nvPr>
            <p:ph sz="half" idx="1"/>
          </p:nvPr>
        </p:nvSpPr>
        <p:spPr>
          <a:xfrm>
            <a:off x="126124" y="1325563"/>
            <a:ext cx="6636961" cy="5265681"/>
          </a:xfrm>
          <a:solidFill>
            <a:schemeClr val="accent2">
              <a:lumMod val="20000"/>
              <a:lumOff val="80000"/>
            </a:schemeClr>
          </a:solidFill>
          <a:ln>
            <a:solidFill>
              <a:schemeClr val="accent1"/>
            </a:solidFill>
          </a:ln>
        </p:spPr>
        <p:txBody>
          <a:bodyPr>
            <a:normAutofit fontScale="92500" lnSpcReduction="10000"/>
          </a:bodyPr>
          <a:lstStyle/>
          <a:p>
            <a:r>
              <a:rPr lang="en-GB" dirty="0"/>
              <a:t>Students are expected to evaluate their research methods and the sources of information that they have used. </a:t>
            </a:r>
          </a:p>
          <a:p>
            <a:r>
              <a:rPr lang="en-GB" dirty="0"/>
              <a:t>This forms a significant part of the N5 write up. This section is worth </a:t>
            </a:r>
            <a:r>
              <a:rPr lang="en-GB" b="1" dirty="0"/>
              <a:t>10 marks</a:t>
            </a:r>
            <a:r>
              <a:rPr lang="en-GB" dirty="0"/>
              <a:t>. Students have been advised to consider:</a:t>
            </a:r>
          </a:p>
          <a:p>
            <a:pPr marL="514350" indent="-514350">
              <a:buFont typeface="+mj-lt"/>
              <a:buAutoNum type="arabicPeriod"/>
            </a:pPr>
            <a:r>
              <a:rPr lang="en-GB" b="1" dirty="0"/>
              <a:t>X2 Strengths of their research method and why</a:t>
            </a:r>
          </a:p>
          <a:p>
            <a:pPr marL="514350" indent="-514350">
              <a:buFont typeface="+mj-lt"/>
              <a:buAutoNum type="arabicPeriod"/>
            </a:pPr>
            <a:r>
              <a:rPr lang="en-GB" b="1" dirty="0"/>
              <a:t>X2 Weaknesses of their research methods and why</a:t>
            </a:r>
          </a:p>
          <a:p>
            <a:pPr marL="514350" indent="-514350">
              <a:buFont typeface="+mj-lt"/>
              <a:buAutoNum type="arabicPeriod"/>
            </a:pPr>
            <a:r>
              <a:rPr lang="en-GB" b="1" dirty="0"/>
              <a:t>If you were to conduct this research again, what would you do differently</a:t>
            </a:r>
          </a:p>
        </p:txBody>
      </p:sp>
      <p:pic>
        <p:nvPicPr>
          <p:cNvPr id="5" name="Content Placeholder 4"/>
          <p:cNvPicPr>
            <a:picLocks noGrp="1" noChangeAspect="1"/>
          </p:cNvPicPr>
          <p:nvPr>
            <p:ph sz="half" idx="2"/>
          </p:nvPr>
        </p:nvPicPr>
        <p:blipFill>
          <a:blip r:embed="rId2"/>
          <a:stretch>
            <a:fillRect/>
          </a:stretch>
        </p:blipFill>
        <p:spPr>
          <a:xfrm>
            <a:off x="7051526" y="2373278"/>
            <a:ext cx="5014350" cy="2919966"/>
          </a:xfrm>
          <a:prstGeom prst="rect">
            <a:avLst/>
          </a:prstGeom>
        </p:spPr>
      </p:pic>
    </p:spTree>
    <p:extLst>
      <p:ext uri="{BB962C8B-B14F-4D97-AF65-F5344CB8AC3E}">
        <p14:creationId xmlns:p14="http://schemas.microsoft.com/office/powerpoint/2010/main" val="292889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F2637-0197-C4F2-2260-C2EED6350D52}"/>
              </a:ext>
            </a:extLst>
          </p:cNvPr>
          <p:cNvSpPr>
            <a:spLocks noGrp="1"/>
          </p:cNvSpPr>
          <p:nvPr>
            <p:ph type="title"/>
          </p:nvPr>
        </p:nvSpPr>
        <p:spPr>
          <a:xfrm>
            <a:off x="164432" y="153192"/>
            <a:ext cx="10515600" cy="1325563"/>
          </a:xfrm>
        </p:spPr>
        <p:txBody>
          <a:bodyPr/>
          <a:lstStyle/>
          <a:p>
            <a:r>
              <a:rPr lang="en-GB" dirty="0"/>
              <a:t>Research Methods</a:t>
            </a:r>
          </a:p>
        </p:txBody>
      </p:sp>
      <p:sp>
        <p:nvSpPr>
          <p:cNvPr id="3" name="Content Placeholder 2">
            <a:extLst>
              <a:ext uri="{FF2B5EF4-FFF2-40B4-BE49-F238E27FC236}">
                <a16:creationId xmlns:a16="http://schemas.microsoft.com/office/drawing/2014/main" id="{296BC9F0-C589-444F-A17C-9FC77720346E}"/>
              </a:ext>
            </a:extLst>
          </p:cNvPr>
          <p:cNvSpPr>
            <a:spLocks noGrp="1"/>
          </p:cNvSpPr>
          <p:nvPr>
            <p:ph idx="1"/>
          </p:nvPr>
        </p:nvSpPr>
        <p:spPr>
          <a:xfrm>
            <a:off x="158677" y="1478755"/>
            <a:ext cx="3908834" cy="5226053"/>
          </a:xfrm>
        </p:spPr>
        <p:txBody>
          <a:bodyPr>
            <a:normAutofit fontScale="92500" lnSpcReduction="10000"/>
          </a:bodyPr>
          <a:lstStyle/>
          <a:p>
            <a:pPr marL="0" indent="0">
              <a:buNone/>
            </a:pPr>
            <a:r>
              <a:rPr lang="en-GB" dirty="0"/>
              <a:t>We will spend some (limited) time in class looking at different types of research methods. </a:t>
            </a:r>
          </a:p>
          <a:p>
            <a:pPr marL="0" indent="0">
              <a:buNone/>
            </a:pPr>
            <a:endParaRPr lang="en-GB" dirty="0"/>
          </a:p>
          <a:p>
            <a:pPr marL="0" indent="0">
              <a:buNone/>
            </a:pPr>
            <a:r>
              <a:rPr lang="en-GB" dirty="0"/>
              <a:t>I would encourage learners to complete at least one Primary research method (survey/interview etc.) and one Secondary (podcast, news article, Government website etc. </a:t>
            </a:r>
          </a:p>
        </p:txBody>
      </p:sp>
      <p:pic>
        <p:nvPicPr>
          <p:cNvPr id="5" name="Picture 4">
            <a:extLst>
              <a:ext uri="{FF2B5EF4-FFF2-40B4-BE49-F238E27FC236}">
                <a16:creationId xmlns:a16="http://schemas.microsoft.com/office/drawing/2014/main" id="{3A2A3146-0A94-071E-9757-ED10C63BBE8E}"/>
              </a:ext>
            </a:extLst>
          </p:cNvPr>
          <p:cNvPicPr>
            <a:picLocks noChangeAspect="1"/>
          </p:cNvPicPr>
          <p:nvPr/>
        </p:nvPicPr>
        <p:blipFill>
          <a:blip r:embed="rId2"/>
          <a:stretch>
            <a:fillRect/>
          </a:stretch>
        </p:blipFill>
        <p:spPr>
          <a:xfrm>
            <a:off x="4204149" y="2019190"/>
            <a:ext cx="7829174" cy="2933691"/>
          </a:xfrm>
          <a:prstGeom prst="rect">
            <a:avLst/>
          </a:prstGeom>
        </p:spPr>
      </p:pic>
      <p:sp>
        <p:nvSpPr>
          <p:cNvPr id="6" name="TextBox 5">
            <a:extLst>
              <a:ext uri="{FF2B5EF4-FFF2-40B4-BE49-F238E27FC236}">
                <a16:creationId xmlns:a16="http://schemas.microsoft.com/office/drawing/2014/main" id="{60F50DBC-6CDE-921B-F2AC-B626A0B268B5}"/>
              </a:ext>
            </a:extLst>
          </p:cNvPr>
          <p:cNvSpPr txBox="1"/>
          <p:nvPr/>
        </p:nvSpPr>
        <p:spPr>
          <a:xfrm flipH="1">
            <a:off x="7827189" y="1513721"/>
            <a:ext cx="2154208" cy="369332"/>
          </a:xfrm>
          <a:prstGeom prst="rect">
            <a:avLst/>
          </a:prstGeom>
          <a:noFill/>
        </p:spPr>
        <p:txBody>
          <a:bodyPr wrap="square" rtlCol="0">
            <a:spAutoFit/>
          </a:bodyPr>
          <a:lstStyle/>
          <a:p>
            <a:pPr algn="ctr"/>
            <a:r>
              <a:rPr lang="en-GB" dirty="0">
                <a:latin typeface="Century Gothic" panose="020B0502020202020204" pitchFamily="34" charset="0"/>
              </a:rPr>
              <a:t>Strengths</a:t>
            </a:r>
          </a:p>
        </p:txBody>
      </p:sp>
      <p:sp>
        <p:nvSpPr>
          <p:cNvPr id="7" name="TextBox 6">
            <a:extLst>
              <a:ext uri="{FF2B5EF4-FFF2-40B4-BE49-F238E27FC236}">
                <a16:creationId xmlns:a16="http://schemas.microsoft.com/office/drawing/2014/main" id="{F931018D-68DD-1B4F-0989-08E3C177E34C}"/>
              </a:ext>
            </a:extLst>
          </p:cNvPr>
          <p:cNvSpPr txBox="1"/>
          <p:nvPr/>
        </p:nvSpPr>
        <p:spPr>
          <a:xfrm flipH="1">
            <a:off x="9748232" y="1535788"/>
            <a:ext cx="2154208" cy="369332"/>
          </a:xfrm>
          <a:prstGeom prst="rect">
            <a:avLst/>
          </a:prstGeom>
          <a:noFill/>
        </p:spPr>
        <p:txBody>
          <a:bodyPr wrap="square" rtlCol="0">
            <a:spAutoFit/>
          </a:bodyPr>
          <a:lstStyle/>
          <a:p>
            <a:pPr algn="ctr"/>
            <a:r>
              <a:rPr lang="en-GB" dirty="0">
                <a:latin typeface="Century Gothic" panose="020B0502020202020204" pitchFamily="34" charset="0"/>
              </a:rPr>
              <a:t>Weaknesses</a:t>
            </a:r>
          </a:p>
        </p:txBody>
      </p:sp>
    </p:spTree>
    <p:extLst>
      <p:ext uri="{BB962C8B-B14F-4D97-AF65-F5344CB8AC3E}">
        <p14:creationId xmlns:p14="http://schemas.microsoft.com/office/powerpoint/2010/main" val="2306089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2BA71-0940-6C8B-8158-CE57DCAF35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B2E0B4-75E7-FF13-9733-E773EAE8CD1C}"/>
              </a:ext>
            </a:extLst>
          </p:cNvPr>
          <p:cNvSpPr>
            <a:spLocks noGrp="1"/>
          </p:cNvSpPr>
          <p:nvPr>
            <p:ph type="title"/>
          </p:nvPr>
        </p:nvSpPr>
        <p:spPr>
          <a:xfrm>
            <a:off x="164432" y="153192"/>
            <a:ext cx="10515600" cy="1325563"/>
          </a:xfrm>
        </p:spPr>
        <p:txBody>
          <a:bodyPr/>
          <a:lstStyle/>
          <a:p>
            <a:r>
              <a:rPr lang="en-GB" dirty="0"/>
              <a:t>Research Methods</a:t>
            </a:r>
          </a:p>
        </p:txBody>
      </p:sp>
      <p:sp>
        <p:nvSpPr>
          <p:cNvPr id="3" name="Content Placeholder 2">
            <a:extLst>
              <a:ext uri="{FF2B5EF4-FFF2-40B4-BE49-F238E27FC236}">
                <a16:creationId xmlns:a16="http://schemas.microsoft.com/office/drawing/2014/main" id="{23EC497D-AC74-0D80-B291-16154C198EF1}"/>
              </a:ext>
            </a:extLst>
          </p:cNvPr>
          <p:cNvSpPr>
            <a:spLocks noGrp="1"/>
          </p:cNvSpPr>
          <p:nvPr>
            <p:ph idx="1"/>
          </p:nvPr>
        </p:nvSpPr>
        <p:spPr>
          <a:xfrm>
            <a:off x="289560" y="1690687"/>
            <a:ext cx="3647173" cy="4825615"/>
          </a:xfrm>
        </p:spPr>
        <p:txBody>
          <a:bodyPr>
            <a:normAutofit lnSpcReduction="10000"/>
          </a:bodyPr>
          <a:lstStyle/>
          <a:p>
            <a:pPr marL="0" indent="0">
              <a:buNone/>
            </a:pPr>
            <a:r>
              <a:rPr lang="en-GB" dirty="0"/>
              <a:t>If there are three aims, then I would expect learners to have at least three sources. </a:t>
            </a:r>
          </a:p>
          <a:p>
            <a:pPr marL="0" indent="0">
              <a:buNone/>
            </a:pPr>
            <a:endParaRPr lang="en-GB" dirty="0"/>
          </a:p>
          <a:p>
            <a:pPr marL="0" indent="0">
              <a:buNone/>
            </a:pPr>
            <a:r>
              <a:rPr lang="en-GB" dirty="0"/>
              <a:t>However, only two sources need to be analysed (strengths and weaknesses) within the final write up. </a:t>
            </a:r>
          </a:p>
        </p:txBody>
      </p:sp>
      <p:pic>
        <p:nvPicPr>
          <p:cNvPr id="5" name="Picture 4">
            <a:extLst>
              <a:ext uri="{FF2B5EF4-FFF2-40B4-BE49-F238E27FC236}">
                <a16:creationId xmlns:a16="http://schemas.microsoft.com/office/drawing/2014/main" id="{879369CA-21B2-02FB-7417-1F7ADA6254EC}"/>
              </a:ext>
            </a:extLst>
          </p:cNvPr>
          <p:cNvPicPr>
            <a:picLocks noChangeAspect="1"/>
          </p:cNvPicPr>
          <p:nvPr/>
        </p:nvPicPr>
        <p:blipFill>
          <a:blip r:embed="rId2"/>
          <a:stretch>
            <a:fillRect/>
          </a:stretch>
        </p:blipFill>
        <p:spPr>
          <a:xfrm>
            <a:off x="4073266" y="1962154"/>
            <a:ext cx="7829174" cy="2933691"/>
          </a:xfrm>
          <a:prstGeom prst="rect">
            <a:avLst/>
          </a:prstGeom>
        </p:spPr>
      </p:pic>
      <p:sp>
        <p:nvSpPr>
          <p:cNvPr id="6" name="TextBox 5">
            <a:extLst>
              <a:ext uri="{FF2B5EF4-FFF2-40B4-BE49-F238E27FC236}">
                <a16:creationId xmlns:a16="http://schemas.microsoft.com/office/drawing/2014/main" id="{355A013B-7EF7-936E-7E53-5E33ECE01527}"/>
              </a:ext>
            </a:extLst>
          </p:cNvPr>
          <p:cNvSpPr txBox="1"/>
          <p:nvPr/>
        </p:nvSpPr>
        <p:spPr>
          <a:xfrm flipH="1">
            <a:off x="7827189" y="1513721"/>
            <a:ext cx="2154208" cy="369332"/>
          </a:xfrm>
          <a:prstGeom prst="rect">
            <a:avLst/>
          </a:prstGeom>
          <a:noFill/>
        </p:spPr>
        <p:txBody>
          <a:bodyPr wrap="square" rtlCol="0">
            <a:spAutoFit/>
          </a:bodyPr>
          <a:lstStyle/>
          <a:p>
            <a:pPr algn="ctr"/>
            <a:r>
              <a:rPr lang="en-GB" dirty="0">
                <a:latin typeface="Century Gothic" panose="020B0502020202020204" pitchFamily="34" charset="0"/>
              </a:rPr>
              <a:t>Strengths</a:t>
            </a:r>
          </a:p>
        </p:txBody>
      </p:sp>
      <p:sp>
        <p:nvSpPr>
          <p:cNvPr id="7" name="TextBox 6">
            <a:extLst>
              <a:ext uri="{FF2B5EF4-FFF2-40B4-BE49-F238E27FC236}">
                <a16:creationId xmlns:a16="http://schemas.microsoft.com/office/drawing/2014/main" id="{DAB8FFB7-6AFE-BFB0-B6B3-4171A4815910}"/>
              </a:ext>
            </a:extLst>
          </p:cNvPr>
          <p:cNvSpPr txBox="1"/>
          <p:nvPr/>
        </p:nvSpPr>
        <p:spPr>
          <a:xfrm flipH="1">
            <a:off x="9748232" y="1535788"/>
            <a:ext cx="2154208" cy="369332"/>
          </a:xfrm>
          <a:prstGeom prst="rect">
            <a:avLst/>
          </a:prstGeom>
          <a:noFill/>
        </p:spPr>
        <p:txBody>
          <a:bodyPr wrap="square" rtlCol="0">
            <a:spAutoFit/>
          </a:bodyPr>
          <a:lstStyle/>
          <a:p>
            <a:pPr algn="ctr"/>
            <a:r>
              <a:rPr lang="en-GB" dirty="0">
                <a:latin typeface="Century Gothic" panose="020B0502020202020204" pitchFamily="34" charset="0"/>
              </a:rPr>
              <a:t>Weaknesses</a:t>
            </a:r>
          </a:p>
        </p:txBody>
      </p:sp>
    </p:spTree>
    <p:extLst>
      <p:ext uri="{BB962C8B-B14F-4D97-AF65-F5344CB8AC3E}">
        <p14:creationId xmlns:p14="http://schemas.microsoft.com/office/powerpoint/2010/main" val="1331828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Marking of the Higher Assignment </a:t>
            </a:r>
          </a:p>
        </p:txBody>
      </p:sp>
      <p:sp>
        <p:nvSpPr>
          <p:cNvPr id="3" name="Content Placeholder 2"/>
          <p:cNvSpPr>
            <a:spLocks noGrp="1"/>
          </p:cNvSpPr>
          <p:nvPr>
            <p:ph sz="half" idx="1"/>
          </p:nvPr>
        </p:nvSpPr>
        <p:spPr>
          <a:xfrm>
            <a:off x="838200" y="1690688"/>
            <a:ext cx="5181600" cy="4486275"/>
          </a:xfrm>
          <a:solidFill>
            <a:schemeClr val="accent4">
              <a:lumMod val="20000"/>
              <a:lumOff val="80000"/>
            </a:schemeClr>
          </a:solidFill>
        </p:spPr>
        <p:txBody>
          <a:bodyPr>
            <a:normAutofit fontScale="92500" lnSpcReduction="10000"/>
          </a:bodyPr>
          <a:lstStyle/>
          <a:p>
            <a:r>
              <a:rPr lang="en-US" dirty="0"/>
              <a:t>Identifying and demonstrating knowledge and understanding of the issue about which a decision has to be made, including alternative courses of action </a:t>
            </a:r>
            <a:r>
              <a:rPr lang="en-US" b="1" dirty="0"/>
              <a:t>(1</a:t>
            </a:r>
            <a:r>
              <a:rPr lang="en-GB" b="1" dirty="0"/>
              <a:t>0 marks for KU)</a:t>
            </a:r>
          </a:p>
          <a:p>
            <a:r>
              <a:rPr lang="en-US" dirty="0" err="1"/>
              <a:t>Analysing</a:t>
            </a:r>
            <a:r>
              <a:rPr lang="en-US" dirty="0"/>
              <a:t> and </a:t>
            </a:r>
            <a:r>
              <a:rPr lang="en-US" dirty="0" err="1"/>
              <a:t>synthesising</a:t>
            </a:r>
            <a:r>
              <a:rPr lang="en-US" dirty="0"/>
              <a:t> information from a range of sources including use of specified resources  </a:t>
            </a:r>
            <a:r>
              <a:rPr lang="en-US" b="1" dirty="0"/>
              <a:t>(10 analysis marks) </a:t>
            </a:r>
            <a:endParaRPr lang="en-GB" b="1" dirty="0"/>
          </a:p>
        </p:txBody>
      </p:sp>
      <p:sp>
        <p:nvSpPr>
          <p:cNvPr id="4" name="Content Placeholder 3"/>
          <p:cNvSpPr>
            <a:spLocks noGrp="1"/>
          </p:cNvSpPr>
          <p:nvPr>
            <p:ph sz="half" idx="2"/>
          </p:nvPr>
        </p:nvSpPr>
        <p:spPr>
          <a:xfrm>
            <a:off x="6172200" y="1690688"/>
            <a:ext cx="5181600" cy="4486275"/>
          </a:xfrm>
          <a:solidFill>
            <a:schemeClr val="accent4">
              <a:lumMod val="20000"/>
              <a:lumOff val="80000"/>
            </a:schemeClr>
          </a:solidFill>
        </p:spPr>
        <p:txBody>
          <a:bodyPr>
            <a:normAutofit fontScale="92500" lnSpcReduction="10000"/>
          </a:bodyPr>
          <a:lstStyle/>
          <a:p>
            <a:r>
              <a:rPr lang="en-US" dirty="0"/>
              <a:t>Evaluating the usefulness and reliability of a range of sources of information </a:t>
            </a:r>
            <a:r>
              <a:rPr lang="en-US" b="1" dirty="0"/>
              <a:t>(2 marks)</a:t>
            </a:r>
          </a:p>
          <a:p>
            <a:r>
              <a:rPr lang="en-US" dirty="0"/>
              <a:t>Communicating information using the conventions of a report  </a:t>
            </a:r>
            <a:r>
              <a:rPr lang="en-US" b="1" dirty="0"/>
              <a:t>(4 marks)  </a:t>
            </a:r>
          </a:p>
          <a:p>
            <a:endParaRPr lang="en-US" b="1" dirty="0"/>
          </a:p>
          <a:p>
            <a:r>
              <a:rPr lang="en-US" dirty="0"/>
              <a:t>Reaching a decision, supported by evidence, about the issue </a:t>
            </a:r>
            <a:r>
              <a:rPr lang="en-US" b="1" dirty="0"/>
              <a:t>(4 marks) </a:t>
            </a:r>
            <a:endParaRPr lang="en-GB" b="1" dirty="0"/>
          </a:p>
        </p:txBody>
      </p:sp>
    </p:spTree>
    <p:extLst>
      <p:ext uri="{BB962C8B-B14F-4D97-AF65-F5344CB8AC3E}">
        <p14:creationId xmlns:p14="http://schemas.microsoft.com/office/powerpoint/2010/main" val="12319532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800" y="203199"/>
            <a:ext cx="10515600" cy="721711"/>
          </a:xfrm>
          <a:noFill/>
        </p:spPr>
        <p:txBody>
          <a:bodyPr>
            <a:noAutofit/>
          </a:bodyPr>
          <a:lstStyle/>
          <a:p>
            <a:r>
              <a:rPr lang="en-GB" sz="3600" b="1" dirty="0"/>
              <a:t>Marking of the N5 Assignment (20 marks available) </a:t>
            </a:r>
          </a:p>
        </p:txBody>
      </p:sp>
      <p:sp>
        <p:nvSpPr>
          <p:cNvPr id="5" name="Content Placeholder 4"/>
          <p:cNvSpPr>
            <a:spLocks noGrp="1"/>
          </p:cNvSpPr>
          <p:nvPr>
            <p:ph idx="1"/>
          </p:nvPr>
        </p:nvSpPr>
        <p:spPr>
          <a:xfrm>
            <a:off x="177800" y="1587062"/>
            <a:ext cx="10731938" cy="5067740"/>
          </a:xfrm>
          <a:solidFill>
            <a:schemeClr val="accent2">
              <a:lumMod val="20000"/>
              <a:lumOff val="80000"/>
            </a:schemeClr>
          </a:solidFill>
          <a:ln>
            <a:solidFill>
              <a:schemeClr val="accent1"/>
            </a:solidFill>
          </a:ln>
        </p:spPr>
        <p:txBody>
          <a:bodyPr>
            <a:noAutofit/>
          </a:bodyPr>
          <a:lstStyle/>
          <a:p>
            <a:pPr marL="0" indent="0">
              <a:buNone/>
            </a:pPr>
            <a:r>
              <a:rPr lang="en-US" b="1" dirty="0"/>
              <a:t>Evaluating the effectiveness of two research methods </a:t>
            </a:r>
          </a:p>
          <a:p>
            <a:endParaRPr lang="en-US" b="1" dirty="0"/>
          </a:p>
          <a:p>
            <a:pPr marL="0" indent="0">
              <a:buNone/>
            </a:pPr>
            <a:r>
              <a:rPr lang="en-US" dirty="0"/>
              <a:t>Commenting on their strengths and weaknesses where appropriate. </a:t>
            </a:r>
          </a:p>
          <a:p>
            <a:pPr marL="0" indent="0">
              <a:buNone/>
            </a:pPr>
            <a:r>
              <a:rPr lang="en-US" dirty="0"/>
              <a:t>Candidate should avoid simply giving generic descriptions of research methods, rather than making specific reference to their actual methods used, shown on their research sheet. (</a:t>
            </a:r>
            <a:r>
              <a:rPr lang="en-US" b="1" dirty="0"/>
              <a:t>10 marks) </a:t>
            </a:r>
            <a:endParaRPr lang="en-US" dirty="0"/>
          </a:p>
        </p:txBody>
      </p:sp>
    </p:spTree>
    <p:extLst>
      <p:ext uri="{BB962C8B-B14F-4D97-AF65-F5344CB8AC3E}">
        <p14:creationId xmlns:p14="http://schemas.microsoft.com/office/powerpoint/2010/main" val="1567689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157A2-DF0B-7D52-9689-BA34E0435A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5888F0-C334-75EE-EDC2-9DD52849C0DB}"/>
              </a:ext>
            </a:extLst>
          </p:cNvPr>
          <p:cNvSpPr>
            <a:spLocks noGrp="1"/>
          </p:cNvSpPr>
          <p:nvPr>
            <p:ph type="title"/>
          </p:nvPr>
        </p:nvSpPr>
        <p:spPr>
          <a:xfrm>
            <a:off x="177800" y="203199"/>
            <a:ext cx="10515600" cy="721711"/>
          </a:xfrm>
          <a:noFill/>
        </p:spPr>
        <p:txBody>
          <a:bodyPr>
            <a:noAutofit/>
          </a:bodyPr>
          <a:lstStyle/>
          <a:p>
            <a:r>
              <a:rPr lang="en-GB" sz="3600" b="1" dirty="0"/>
              <a:t>Marking of the N5 Assignment (20 marks available) </a:t>
            </a:r>
          </a:p>
        </p:txBody>
      </p:sp>
      <p:sp>
        <p:nvSpPr>
          <p:cNvPr id="5" name="Content Placeholder 4">
            <a:extLst>
              <a:ext uri="{FF2B5EF4-FFF2-40B4-BE49-F238E27FC236}">
                <a16:creationId xmlns:a16="http://schemas.microsoft.com/office/drawing/2014/main" id="{A34D60D2-806C-01A1-FFDF-67DFA6C5C8BF}"/>
              </a:ext>
            </a:extLst>
          </p:cNvPr>
          <p:cNvSpPr>
            <a:spLocks noGrp="1"/>
          </p:cNvSpPr>
          <p:nvPr>
            <p:ph idx="1"/>
          </p:nvPr>
        </p:nvSpPr>
        <p:spPr>
          <a:xfrm>
            <a:off x="177800" y="1587062"/>
            <a:ext cx="10731938" cy="4519098"/>
          </a:xfrm>
          <a:solidFill>
            <a:schemeClr val="accent2">
              <a:lumMod val="20000"/>
              <a:lumOff val="80000"/>
            </a:schemeClr>
          </a:solidFill>
          <a:ln>
            <a:solidFill>
              <a:schemeClr val="accent1"/>
            </a:solidFill>
          </a:ln>
        </p:spPr>
        <p:txBody>
          <a:bodyPr>
            <a:noAutofit/>
          </a:bodyPr>
          <a:lstStyle/>
          <a:p>
            <a:pPr marL="0" indent="0">
              <a:buNone/>
            </a:pPr>
            <a:r>
              <a:rPr lang="en-US" b="1" dirty="0"/>
              <a:t>Presenting their Findings</a:t>
            </a:r>
          </a:p>
          <a:p>
            <a:pPr marL="0" indent="0">
              <a:buNone/>
            </a:pPr>
            <a:endParaRPr lang="en-US" b="1" dirty="0"/>
          </a:p>
          <a:p>
            <a:pPr marL="0" indent="0">
              <a:buNone/>
            </a:pPr>
            <a:r>
              <a:rPr lang="en-US" dirty="0"/>
              <a:t>Drawing on knowledge and understanding to explain and </a:t>
            </a:r>
            <a:r>
              <a:rPr lang="en-US" dirty="0" err="1"/>
              <a:t>analyse</a:t>
            </a:r>
            <a:r>
              <a:rPr lang="en-US" dirty="0"/>
              <a:t> key features of the topic or issue. (making connections, identifying trends, implications, consequences etc.)</a:t>
            </a:r>
          </a:p>
          <a:p>
            <a:pPr marL="0" indent="0">
              <a:buNone/>
            </a:pPr>
            <a:endParaRPr lang="en-US" dirty="0"/>
          </a:p>
          <a:p>
            <a:pPr marL="0" indent="0">
              <a:buNone/>
            </a:pPr>
            <a:r>
              <a:rPr lang="en-US" dirty="0"/>
              <a:t>Candidates must make at least one direct reference to the research evidence brought into the assessment. (</a:t>
            </a:r>
            <a:r>
              <a:rPr lang="en-US" b="1" dirty="0"/>
              <a:t>6 marks) </a:t>
            </a:r>
          </a:p>
        </p:txBody>
      </p:sp>
    </p:spTree>
    <p:extLst>
      <p:ext uri="{BB962C8B-B14F-4D97-AF65-F5344CB8AC3E}">
        <p14:creationId xmlns:p14="http://schemas.microsoft.com/office/powerpoint/2010/main" val="1944579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A4661-C7A0-03D9-5115-C966CCD344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EF7829-EA0C-F15E-4E0F-D29A2E8D496B}"/>
              </a:ext>
            </a:extLst>
          </p:cNvPr>
          <p:cNvSpPr>
            <a:spLocks noGrp="1"/>
          </p:cNvSpPr>
          <p:nvPr>
            <p:ph type="title"/>
          </p:nvPr>
        </p:nvSpPr>
        <p:spPr>
          <a:xfrm>
            <a:off x="177800" y="203199"/>
            <a:ext cx="10515600" cy="721711"/>
          </a:xfrm>
          <a:noFill/>
        </p:spPr>
        <p:txBody>
          <a:bodyPr>
            <a:noAutofit/>
          </a:bodyPr>
          <a:lstStyle/>
          <a:p>
            <a:r>
              <a:rPr lang="en-GB" sz="3600" b="1" dirty="0"/>
              <a:t>Marking of the N5 Assignment (20 marks available) </a:t>
            </a:r>
          </a:p>
        </p:txBody>
      </p:sp>
      <p:sp>
        <p:nvSpPr>
          <p:cNvPr id="5" name="Content Placeholder 4">
            <a:extLst>
              <a:ext uri="{FF2B5EF4-FFF2-40B4-BE49-F238E27FC236}">
                <a16:creationId xmlns:a16="http://schemas.microsoft.com/office/drawing/2014/main" id="{AE8DF5E8-099F-AF17-09A9-161B54561952}"/>
              </a:ext>
            </a:extLst>
          </p:cNvPr>
          <p:cNvSpPr>
            <a:spLocks noGrp="1"/>
          </p:cNvSpPr>
          <p:nvPr>
            <p:ph idx="1"/>
          </p:nvPr>
        </p:nvSpPr>
        <p:spPr>
          <a:xfrm>
            <a:off x="177800" y="1587062"/>
            <a:ext cx="10731938" cy="5067740"/>
          </a:xfrm>
          <a:solidFill>
            <a:schemeClr val="accent2">
              <a:lumMod val="20000"/>
              <a:lumOff val="80000"/>
            </a:schemeClr>
          </a:solidFill>
          <a:ln>
            <a:solidFill>
              <a:schemeClr val="accent1"/>
            </a:solidFill>
          </a:ln>
        </p:spPr>
        <p:txBody>
          <a:bodyPr>
            <a:noAutofit/>
          </a:bodyPr>
          <a:lstStyle/>
          <a:p>
            <a:pPr marL="0" indent="0">
              <a:buNone/>
            </a:pPr>
            <a:r>
              <a:rPr lang="en-US" b="1" dirty="0"/>
              <a:t>Reaching a well-supported conclusion</a:t>
            </a:r>
          </a:p>
          <a:p>
            <a:pPr marL="0" indent="0">
              <a:buNone/>
            </a:pPr>
            <a:endParaRPr lang="en-US" dirty="0"/>
          </a:p>
          <a:p>
            <a:pPr marL="0" indent="0">
              <a:buNone/>
            </a:pPr>
            <a:r>
              <a:rPr lang="en-US" dirty="0"/>
              <a:t>Supported by evidence, about the topic or issue Candidates may gain credit in a number of ways up to a maximum of 4 marks. </a:t>
            </a:r>
          </a:p>
          <a:p>
            <a:pPr marL="0" indent="0">
              <a:buNone/>
            </a:pPr>
            <a:endParaRPr lang="en-US" dirty="0"/>
          </a:p>
          <a:p>
            <a:pPr marL="0" indent="0">
              <a:buNone/>
            </a:pPr>
            <a:r>
              <a:rPr lang="en-US" dirty="0"/>
              <a:t>Candidates should demonstrate modern studies skills of making decisions, recommendations, or reaching conclusions based upon evidence they have provided. Do not award marks for repetition of findings</a:t>
            </a:r>
            <a:r>
              <a:rPr lang="en-US" b="1" dirty="0"/>
              <a:t>. (4 marks) </a:t>
            </a:r>
            <a:endParaRPr lang="en-GB" b="1" dirty="0"/>
          </a:p>
        </p:txBody>
      </p:sp>
    </p:spTree>
    <p:extLst>
      <p:ext uri="{BB962C8B-B14F-4D97-AF65-F5344CB8AC3E}">
        <p14:creationId xmlns:p14="http://schemas.microsoft.com/office/powerpoint/2010/main" val="2691885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30E3E-A298-39DB-A03E-0D2C3D158CFF}"/>
              </a:ext>
            </a:extLst>
          </p:cNvPr>
          <p:cNvSpPr>
            <a:spLocks noGrp="1"/>
          </p:cNvSpPr>
          <p:nvPr>
            <p:ph type="title"/>
          </p:nvPr>
        </p:nvSpPr>
        <p:spPr/>
        <p:txBody>
          <a:bodyPr/>
          <a:lstStyle/>
          <a:p>
            <a:r>
              <a:rPr lang="en-GB" dirty="0"/>
              <a:t>Understanding Standards</a:t>
            </a:r>
          </a:p>
        </p:txBody>
      </p:sp>
      <p:sp>
        <p:nvSpPr>
          <p:cNvPr id="3" name="Content Placeholder 2">
            <a:extLst>
              <a:ext uri="{FF2B5EF4-FFF2-40B4-BE49-F238E27FC236}">
                <a16:creationId xmlns:a16="http://schemas.microsoft.com/office/drawing/2014/main" id="{B4AC5067-CA98-5480-67DE-657698721590}"/>
              </a:ext>
            </a:extLst>
          </p:cNvPr>
          <p:cNvSpPr>
            <a:spLocks noGrp="1"/>
          </p:cNvSpPr>
          <p:nvPr>
            <p:ph idx="1"/>
          </p:nvPr>
        </p:nvSpPr>
        <p:spPr>
          <a:xfrm>
            <a:off x="406400" y="1572814"/>
            <a:ext cx="7073900" cy="5094686"/>
          </a:xfrm>
        </p:spPr>
        <p:txBody>
          <a:bodyPr>
            <a:normAutofit/>
          </a:bodyPr>
          <a:lstStyle/>
          <a:p>
            <a:r>
              <a:rPr lang="en-GB" dirty="0"/>
              <a:t>Please feel free to scan the QR code and use the Qualifications Scotland Understanding Standards Website. It has examples of real learners' assignments and commentaries from the SQA and where they have been awarded/not awarded marks. </a:t>
            </a:r>
          </a:p>
          <a:p>
            <a:endParaRPr lang="en-GB" dirty="0"/>
          </a:p>
          <a:p>
            <a:r>
              <a:rPr lang="en-GB" dirty="0"/>
              <a:t>I would highly encourage learners to look through this – it will also give you some clarity to how QS award marks. </a:t>
            </a:r>
          </a:p>
        </p:txBody>
      </p:sp>
      <p:pic>
        <p:nvPicPr>
          <p:cNvPr id="5" name="Picture 4">
            <a:extLst>
              <a:ext uri="{FF2B5EF4-FFF2-40B4-BE49-F238E27FC236}">
                <a16:creationId xmlns:a16="http://schemas.microsoft.com/office/drawing/2014/main" id="{7C63F7B4-D740-02D7-D487-E22459E053ED}"/>
              </a:ext>
            </a:extLst>
          </p:cNvPr>
          <p:cNvPicPr>
            <a:picLocks noChangeAspect="1"/>
          </p:cNvPicPr>
          <p:nvPr/>
        </p:nvPicPr>
        <p:blipFill>
          <a:blip r:embed="rId2"/>
          <a:stretch>
            <a:fillRect/>
          </a:stretch>
        </p:blipFill>
        <p:spPr>
          <a:xfrm>
            <a:off x="7721600" y="1572814"/>
            <a:ext cx="4308006" cy="4334274"/>
          </a:xfrm>
          <a:prstGeom prst="rect">
            <a:avLst/>
          </a:prstGeom>
        </p:spPr>
      </p:pic>
    </p:spTree>
    <p:extLst>
      <p:ext uri="{BB962C8B-B14F-4D97-AF65-F5344CB8AC3E}">
        <p14:creationId xmlns:p14="http://schemas.microsoft.com/office/powerpoint/2010/main" val="9389382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DBD37-9143-4E59-C98E-BA140C2B4078}"/>
              </a:ext>
            </a:extLst>
          </p:cNvPr>
          <p:cNvSpPr>
            <a:spLocks noGrp="1"/>
          </p:cNvSpPr>
          <p:nvPr>
            <p:ph type="title"/>
          </p:nvPr>
        </p:nvSpPr>
        <p:spPr>
          <a:xfrm>
            <a:off x="0" y="233648"/>
            <a:ext cx="10515600" cy="584500"/>
          </a:xfrm>
        </p:spPr>
        <p:txBody>
          <a:bodyPr>
            <a:normAutofit fontScale="90000"/>
          </a:bodyPr>
          <a:lstStyle/>
          <a:p>
            <a:r>
              <a:rPr lang="en-GB" dirty="0"/>
              <a:t>Example Assignment </a:t>
            </a:r>
          </a:p>
        </p:txBody>
      </p:sp>
      <p:pic>
        <p:nvPicPr>
          <p:cNvPr id="5" name="Picture 4">
            <a:extLst>
              <a:ext uri="{FF2B5EF4-FFF2-40B4-BE49-F238E27FC236}">
                <a16:creationId xmlns:a16="http://schemas.microsoft.com/office/drawing/2014/main" id="{55E0C9B7-BDD1-5172-8DFA-0FA26E143427}"/>
              </a:ext>
            </a:extLst>
          </p:cNvPr>
          <p:cNvPicPr>
            <a:picLocks noChangeAspect="1"/>
          </p:cNvPicPr>
          <p:nvPr/>
        </p:nvPicPr>
        <p:blipFill>
          <a:blip r:embed="rId2"/>
          <a:stretch>
            <a:fillRect/>
          </a:stretch>
        </p:blipFill>
        <p:spPr>
          <a:xfrm>
            <a:off x="104924" y="925916"/>
            <a:ext cx="8833961" cy="2503084"/>
          </a:xfrm>
          <a:prstGeom prst="rect">
            <a:avLst/>
          </a:prstGeom>
        </p:spPr>
      </p:pic>
      <p:pic>
        <p:nvPicPr>
          <p:cNvPr id="7" name="Picture 6">
            <a:extLst>
              <a:ext uri="{FF2B5EF4-FFF2-40B4-BE49-F238E27FC236}">
                <a16:creationId xmlns:a16="http://schemas.microsoft.com/office/drawing/2014/main" id="{EA17C9A8-0DFE-93BF-C0F9-117C1771989A}"/>
              </a:ext>
            </a:extLst>
          </p:cNvPr>
          <p:cNvPicPr>
            <a:picLocks noChangeAspect="1"/>
          </p:cNvPicPr>
          <p:nvPr/>
        </p:nvPicPr>
        <p:blipFill>
          <a:blip r:embed="rId3"/>
          <a:stretch>
            <a:fillRect/>
          </a:stretch>
        </p:blipFill>
        <p:spPr>
          <a:xfrm>
            <a:off x="104923" y="3536768"/>
            <a:ext cx="8833961" cy="2754256"/>
          </a:xfrm>
          <a:prstGeom prst="rect">
            <a:avLst/>
          </a:prstGeom>
        </p:spPr>
      </p:pic>
    </p:spTree>
    <p:extLst>
      <p:ext uri="{BB962C8B-B14F-4D97-AF65-F5344CB8AC3E}">
        <p14:creationId xmlns:p14="http://schemas.microsoft.com/office/powerpoint/2010/main" val="35038403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E3162-6089-46F4-4E95-69ECA874A0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20B73E-5ABF-8D3C-8C4B-DE5B3B3EC6F6}"/>
              </a:ext>
            </a:extLst>
          </p:cNvPr>
          <p:cNvSpPr>
            <a:spLocks noGrp="1"/>
          </p:cNvSpPr>
          <p:nvPr>
            <p:ph type="title"/>
          </p:nvPr>
        </p:nvSpPr>
        <p:spPr>
          <a:xfrm>
            <a:off x="0" y="233648"/>
            <a:ext cx="10515600" cy="584500"/>
          </a:xfrm>
        </p:spPr>
        <p:txBody>
          <a:bodyPr>
            <a:normAutofit fontScale="90000"/>
          </a:bodyPr>
          <a:lstStyle/>
          <a:p>
            <a:r>
              <a:rPr lang="en-GB" dirty="0"/>
              <a:t>Example Assignment </a:t>
            </a:r>
          </a:p>
        </p:txBody>
      </p:sp>
      <p:pic>
        <p:nvPicPr>
          <p:cNvPr id="4" name="Picture 3">
            <a:extLst>
              <a:ext uri="{FF2B5EF4-FFF2-40B4-BE49-F238E27FC236}">
                <a16:creationId xmlns:a16="http://schemas.microsoft.com/office/drawing/2014/main" id="{55B307DA-E6F3-931F-91BE-3D3E8D204E7D}"/>
              </a:ext>
            </a:extLst>
          </p:cNvPr>
          <p:cNvPicPr>
            <a:picLocks noChangeAspect="1"/>
          </p:cNvPicPr>
          <p:nvPr/>
        </p:nvPicPr>
        <p:blipFill>
          <a:blip r:embed="rId2"/>
          <a:stretch>
            <a:fillRect/>
          </a:stretch>
        </p:blipFill>
        <p:spPr>
          <a:xfrm>
            <a:off x="105324" y="936660"/>
            <a:ext cx="10676975" cy="5586463"/>
          </a:xfrm>
          <a:prstGeom prst="rect">
            <a:avLst/>
          </a:prstGeom>
        </p:spPr>
      </p:pic>
    </p:spTree>
    <p:extLst>
      <p:ext uri="{BB962C8B-B14F-4D97-AF65-F5344CB8AC3E}">
        <p14:creationId xmlns:p14="http://schemas.microsoft.com/office/powerpoint/2010/main" val="1360187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5DB80-8361-5EC4-686E-FE16A6DAEF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FA16E2-4924-B8B4-DB7E-7F4D6A66BD7F}"/>
              </a:ext>
            </a:extLst>
          </p:cNvPr>
          <p:cNvSpPr>
            <a:spLocks noGrp="1"/>
          </p:cNvSpPr>
          <p:nvPr>
            <p:ph type="title"/>
          </p:nvPr>
        </p:nvSpPr>
        <p:spPr>
          <a:xfrm>
            <a:off x="0" y="233648"/>
            <a:ext cx="10515600" cy="584500"/>
          </a:xfrm>
        </p:spPr>
        <p:txBody>
          <a:bodyPr>
            <a:normAutofit fontScale="90000"/>
          </a:bodyPr>
          <a:lstStyle/>
          <a:p>
            <a:r>
              <a:rPr lang="en-GB" dirty="0"/>
              <a:t>Example Assignment </a:t>
            </a:r>
          </a:p>
        </p:txBody>
      </p:sp>
      <p:pic>
        <p:nvPicPr>
          <p:cNvPr id="5" name="Picture 4">
            <a:extLst>
              <a:ext uri="{FF2B5EF4-FFF2-40B4-BE49-F238E27FC236}">
                <a16:creationId xmlns:a16="http://schemas.microsoft.com/office/drawing/2014/main" id="{F933E82C-04A9-97F9-80B4-11D3B4199290}"/>
              </a:ext>
            </a:extLst>
          </p:cNvPr>
          <p:cNvPicPr>
            <a:picLocks noChangeAspect="1"/>
          </p:cNvPicPr>
          <p:nvPr/>
        </p:nvPicPr>
        <p:blipFill>
          <a:blip r:embed="rId2"/>
          <a:stretch>
            <a:fillRect/>
          </a:stretch>
        </p:blipFill>
        <p:spPr>
          <a:xfrm>
            <a:off x="121100" y="879886"/>
            <a:ext cx="11181899" cy="5744466"/>
          </a:xfrm>
          <a:prstGeom prst="rect">
            <a:avLst/>
          </a:prstGeom>
        </p:spPr>
      </p:pic>
    </p:spTree>
    <p:extLst>
      <p:ext uri="{BB962C8B-B14F-4D97-AF65-F5344CB8AC3E}">
        <p14:creationId xmlns:p14="http://schemas.microsoft.com/office/powerpoint/2010/main" val="32477447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CE3AB-A0E4-5EE0-DF17-69DE91BFD3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15584F-AAE7-18BD-282C-99BFE32B1B25}"/>
              </a:ext>
            </a:extLst>
          </p:cNvPr>
          <p:cNvSpPr>
            <a:spLocks noGrp="1"/>
          </p:cNvSpPr>
          <p:nvPr>
            <p:ph type="title"/>
          </p:nvPr>
        </p:nvSpPr>
        <p:spPr>
          <a:xfrm>
            <a:off x="0" y="233648"/>
            <a:ext cx="10515600" cy="584500"/>
          </a:xfrm>
        </p:spPr>
        <p:txBody>
          <a:bodyPr>
            <a:normAutofit fontScale="90000"/>
          </a:bodyPr>
          <a:lstStyle/>
          <a:p>
            <a:r>
              <a:rPr lang="en-GB" dirty="0"/>
              <a:t>Example Assignment </a:t>
            </a:r>
          </a:p>
        </p:txBody>
      </p:sp>
      <p:pic>
        <p:nvPicPr>
          <p:cNvPr id="4" name="Picture 3">
            <a:extLst>
              <a:ext uri="{FF2B5EF4-FFF2-40B4-BE49-F238E27FC236}">
                <a16:creationId xmlns:a16="http://schemas.microsoft.com/office/drawing/2014/main" id="{15024D4F-57A4-213C-8007-AB9BF08D9C35}"/>
              </a:ext>
            </a:extLst>
          </p:cNvPr>
          <p:cNvPicPr>
            <a:picLocks noChangeAspect="1"/>
          </p:cNvPicPr>
          <p:nvPr/>
        </p:nvPicPr>
        <p:blipFill>
          <a:blip r:embed="rId2"/>
          <a:stretch>
            <a:fillRect/>
          </a:stretch>
        </p:blipFill>
        <p:spPr>
          <a:xfrm>
            <a:off x="89050" y="894109"/>
            <a:ext cx="9337558" cy="5730243"/>
          </a:xfrm>
          <a:prstGeom prst="rect">
            <a:avLst/>
          </a:prstGeom>
        </p:spPr>
      </p:pic>
    </p:spTree>
    <p:extLst>
      <p:ext uri="{BB962C8B-B14F-4D97-AF65-F5344CB8AC3E}">
        <p14:creationId xmlns:p14="http://schemas.microsoft.com/office/powerpoint/2010/main" val="3097224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Questions </a:t>
            </a:r>
          </a:p>
        </p:txBody>
      </p:sp>
      <p:pic>
        <p:nvPicPr>
          <p:cNvPr id="6" name="Content Placeholder 5"/>
          <p:cNvPicPr>
            <a:picLocks noGrp="1" noChangeAspect="1"/>
          </p:cNvPicPr>
          <p:nvPr>
            <p:ph sz="half" idx="1"/>
          </p:nvPr>
        </p:nvPicPr>
        <p:blipFill>
          <a:blip r:embed="rId2"/>
          <a:stretch>
            <a:fillRect/>
          </a:stretch>
        </p:blipFill>
        <p:spPr>
          <a:xfrm>
            <a:off x="564832" y="1825625"/>
            <a:ext cx="5363755" cy="3569335"/>
          </a:xfrm>
          <a:prstGeom prst="rect">
            <a:avLst/>
          </a:prstGeom>
          <a:solidFill>
            <a:schemeClr val="accent5">
              <a:lumMod val="20000"/>
              <a:lumOff val="80000"/>
            </a:schemeClr>
          </a:solidFill>
        </p:spPr>
      </p:pic>
      <p:sp>
        <p:nvSpPr>
          <p:cNvPr id="5" name="Content Placeholder 4"/>
          <p:cNvSpPr>
            <a:spLocks noGrp="1"/>
          </p:cNvSpPr>
          <p:nvPr>
            <p:ph sz="half" idx="2"/>
          </p:nvPr>
        </p:nvSpPr>
        <p:spPr/>
        <p:txBody>
          <a:bodyPr/>
          <a:lstStyle/>
          <a:p>
            <a:endParaRPr lang="en-GB"/>
          </a:p>
        </p:txBody>
      </p:sp>
    </p:spTree>
    <p:extLst>
      <p:ext uri="{BB962C8B-B14F-4D97-AF65-F5344CB8AC3E}">
        <p14:creationId xmlns:p14="http://schemas.microsoft.com/office/powerpoint/2010/main" val="4170051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8732</TotalTime>
  <Words>1510</Words>
  <Application>Microsoft Office PowerPoint</Application>
  <PresentationFormat>Widescreen</PresentationFormat>
  <Paragraphs>164</Paragraphs>
  <Slides>30</Slides>
  <Notes>0</Notes>
  <HiddenSlides>4</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Century Gothic</vt:lpstr>
      <vt:lpstr>Office Theme</vt:lpstr>
      <vt:lpstr>Welcome to Modern Studies </vt:lpstr>
      <vt:lpstr>What is Modern Studies?</vt:lpstr>
      <vt:lpstr>What is Modern Studies?</vt:lpstr>
      <vt:lpstr>Aims of the Session </vt:lpstr>
      <vt:lpstr>Components of the Modern Studies Courses</vt:lpstr>
      <vt:lpstr>CURRENT PROGRESS</vt:lpstr>
      <vt:lpstr>Final Write Up Dates  </vt:lpstr>
      <vt:lpstr>Final Write Up </vt:lpstr>
      <vt:lpstr>Teacher Input </vt:lpstr>
      <vt:lpstr>What is the N5 Modern Studies Assignment?</vt:lpstr>
      <vt:lpstr>What is the N5 Modern Studies Assignment?</vt:lpstr>
      <vt:lpstr>National 5 Candidates (Suggested Structure) </vt:lpstr>
      <vt:lpstr>Higher Candidates (Suggested Structure) </vt:lpstr>
      <vt:lpstr>Research Sheets </vt:lpstr>
      <vt:lpstr>Research Sheets</vt:lpstr>
      <vt:lpstr>Examples of Research Sheets</vt:lpstr>
      <vt:lpstr>Examples of Research Sheets</vt:lpstr>
      <vt:lpstr>Research Methods </vt:lpstr>
      <vt:lpstr>Research Methods</vt:lpstr>
      <vt:lpstr>Research Methods</vt:lpstr>
      <vt:lpstr>Marking of the Higher Assignment </vt:lpstr>
      <vt:lpstr>Marking of the N5 Assignment (20 marks available) </vt:lpstr>
      <vt:lpstr>Marking of the N5 Assignment (20 marks available) </vt:lpstr>
      <vt:lpstr>Marking of the N5 Assignment (20 marks available) </vt:lpstr>
      <vt:lpstr>Understanding Standards</vt:lpstr>
      <vt:lpstr>Example Assignment </vt:lpstr>
      <vt:lpstr>Example Assignment </vt:lpstr>
      <vt:lpstr>Example Assignment </vt:lpstr>
      <vt:lpstr>Example Assignment </vt:lpstr>
      <vt:lpstr>Questions </vt:lpstr>
    </vt:vector>
  </TitlesOfParts>
  <Company>West Lothian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Miss Livingston</dc:creator>
  <cp:lastModifiedBy>Mrs Meek</cp:lastModifiedBy>
  <cp:revision>35</cp:revision>
  <dcterms:created xsi:type="dcterms:W3CDTF">2024-10-23T14:44:06Z</dcterms:created>
  <dcterms:modified xsi:type="dcterms:W3CDTF">2026-10-07T16:54:55Z</dcterms:modified>
</cp:coreProperties>
</file>