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308" r:id="rId3"/>
    <p:sldId id="303" r:id="rId4"/>
    <p:sldId id="301" r:id="rId5"/>
    <p:sldId id="283" r:id="rId6"/>
    <p:sldId id="310" r:id="rId7"/>
    <p:sldId id="305" r:id="rId8"/>
    <p:sldId id="287" r:id="rId9"/>
    <p:sldId id="288" r:id="rId10"/>
    <p:sldId id="328" r:id="rId11"/>
    <p:sldId id="326" r:id="rId12"/>
    <p:sldId id="329" r:id="rId13"/>
    <p:sldId id="330" r:id="rId14"/>
    <p:sldId id="331" r:id="rId15"/>
    <p:sldId id="332" r:id="rId16"/>
    <p:sldId id="333" r:id="rId17"/>
    <p:sldId id="334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6CC3-6A73-4071-98A9-50AEB4151A71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018B-C176-4537-AAFE-24D26DB50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3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F35-DC4A-420C-8182-2CD65AA5803F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1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DA13-6BA4-4371-B23F-A1867F0985CA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5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985E-7CA8-4FF6-B216-00A54632A9F8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92C4-CDE3-48FC-ADBF-E568AD4D14FF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A57-F27E-4233-BB18-9D73BA656100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0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0073-D63F-4523-A5D9-C8DEF0B175FB}" type="datetime1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1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01E3-7DA9-4C05-9B3B-66AB67512453}" type="datetime1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2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7874-CED1-4553-B247-EEF485A20F78}" type="datetime1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E98-2E85-4C9D-B305-8FDE8BE7E286}" type="datetime1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3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BAFC-0741-4A02-845A-BD0F88CF8F1D}" type="datetime1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38FC-216A-438E-A359-84287B83179F}" type="datetime1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5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3D49-CB6B-4CD4-AD55-A04868D68CBA}" type="datetime1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HWB Parents/Carers January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6A6C-D01C-46F1-A3F3-CF35799B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0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reathingspace.scot/" TargetMode="External"/><Relationship Id="rId3" Type="http://schemas.openxmlformats.org/officeDocument/2006/relationships/hyperlink" Target="https://young.scot/" TargetMode="External"/><Relationship Id="rId7" Type="http://schemas.openxmlformats.org/officeDocument/2006/relationships/hyperlink" Target="https://www.childline.org.uk/" TargetMode="External"/><Relationship Id="rId2" Type="http://schemas.openxmlformats.org/officeDocument/2006/relationships/hyperlink" Target="https://www.youngminds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ce2be.org.uk/" TargetMode="External"/><Relationship Id="rId5" Type="http://schemas.openxmlformats.org/officeDocument/2006/relationships/hyperlink" Target="https://www.samh.org.uk/about-mental-health" TargetMode="External"/><Relationship Id="rId4" Type="http://schemas.openxmlformats.org/officeDocument/2006/relationships/hyperlink" Target="https://www.childrenshealthscotland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-19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81949" cy="4738137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18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Young people with good mental health will: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solidFill>
                  <a:prstClr val="black"/>
                </a:solidFill>
                <a:latin typeface="Dyslexie" panose="02000000000000000000" pitchFamily="2" charset="0"/>
              </a:rPr>
              <a:t>F</a:t>
            </a: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eel in control of their emotions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Have good cognitive functions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Have positive interactions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Will perform as well as possible in studies, family and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232" y="2735717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r>
              <a:rPr lang="en-GB" sz="3200" b="1" dirty="0">
                <a:latin typeface="Dyslexie" panose="02000000000000000000" pitchFamily="2" charset="0"/>
              </a:rPr>
              <a:t/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 smtClean="0">
                <a:latin typeface="Dyslexie" panose="02000000000000000000" pitchFamily="2" charset="0"/>
              </a:rPr>
              <a:t>13</a:t>
            </a:r>
            <a:r>
              <a:rPr lang="en-GB" sz="3200" b="1" baseline="30000" dirty="0" smtClean="0">
                <a:latin typeface="Dyslexie" panose="02000000000000000000" pitchFamily="2" charset="0"/>
              </a:rPr>
              <a:t>th</a:t>
            </a:r>
            <a:r>
              <a:rPr lang="en-GB" sz="3200" b="1" dirty="0" smtClean="0">
                <a:latin typeface="Dyslexie" panose="02000000000000000000" pitchFamily="2" charset="0"/>
              </a:rPr>
              <a:t>-19</a:t>
            </a:r>
            <a:r>
              <a:rPr lang="en-GB" sz="3200" b="1" baseline="30000" dirty="0" smtClean="0">
                <a:latin typeface="Dyslexie" panose="02000000000000000000" pitchFamily="2" charset="0"/>
              </a:rPr>
              <a:t>th</a:t>
            </a:r>
            <a:r>
              <a:rPr lang="en-GB" sz="3200" b="1" dirty="0" smtClean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16634" cy="45307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GB" sz="2600" dirty="0" smtClean="0">
                <a:latin typeface="Dyslexie" panose="02000000000000000000" pitchFamily="2" charset="0"/>
              </a:rPr>
              <a:t>Being </a:t>
            </a:r>
            <a:r>
              <a:rPr lang="en-GB" sz="2600" dirty="0">
                <a:latin typeface="Dyslexie" panose="02000000000000000000" pitchFamily="2" charset="0"/>
              </a:rPr>
              <a:t>active is important for our mental </a:t>
            </a:r>
            <a:r>
              <a:rPr lang="en-GB" sz="2600" dirty="0" smtClean="0">
                <a:latin typeface="Dyslexie" panose="02000000000000000000" pitchFamily="2" charset="0"/>
              </a:rPr>
              <a:t>health</a:t>
            </a:r>
          </a:p>
          <a:p>
            <a:pPr>
              <a:lnSpc>
                <a:spcPct val="160000"/>
              </a:lnSpc>
            </a:pPr>
            <a:r>
              <a:rPr lang="en-GB" sz="2600" dirty="0" smtClean="0">
                <a:latin typeface="Dyslexie" panose="02000000000000000000" pitchFamily="2" charset="0"/>
              </a:rPr>
              <a:t>But </a:t>
            </a:r>
            <a:r>
              <a:rPr lang="en-GB" sz="2600" dirty="0">
                <a:latin typeface="Dyslexie" panose="02000000000000000000" pitchFamily="2" charset="0"/>
              </a:rPr>
              <a:t>so many of us struggle to get enough exercise 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Let’s find moments for movement in our daily routines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Go with a friend, support each other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Some daily suggestions </a:t>
            </a:r>
            <a:r>
              <a:rPr lang="en-GB" sz="2600" dirty="0" smtClean="0">
                <a:latin typeface="Dyslexie" panose="02000000000000000000" pitchFamily="2" charset="0"/>
              </a:rPr>
              <a:t>for the week ….</a:t>
            </a:r>
            <a:endParaRPr lang="en-GB" sz="2600" dirty="0">
              <a:latin typeface="Dyslexie" panose="02000000000000000000" pitchFamily="2" charset="0"/>
            </a:endParaRPr>
          </a:p>
          <a:p>
            <a:pPr marL="0" lvl="0" indent="0">
              <a:lnSpc>
                <a:spcPct val="170000"/>
              </a:lnSpc>
              <a:buNone/>
            </a:pPr>
            <a:endParaRPr lang="en-GB" sz="1800" b="1" dirty="0" smtClean="0">
              <a:solidFill>
                <a:prstClr val="black"/>
              </a:solidFill>
              <a:latin typeface="Dyslexie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34" y="2694986"/>
            <a:ext cx="3974864" cy="25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178366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</a:t>
            </a:r>
            <a:r>
              <a:rPr lang="en-GB" sz="3600" b="1" dirty="0" smtClean="0">
                <a:latin typeface="Dyslexie" panose="02000000000000000000" pitchFamily="2" charset="0"/>
              </a:rPr>
              <a:t>2024</a:t>
            </a:r>
            <a:br>
              <a:rPr lang="en-GB" sz="3600" b="1" dirty="0" smtClean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Monday </a:t>
            </a:r>
            <a:r>
              <a:rPr lang="en-GB" sz="3600" b="1" dirty="0" smtClean="0">
                <a:latin typeface="Dyslexie" panose="02000000000000000000" pitchFamily="2" charset="0"/>
              </a:rPr>
              <a:t>Mini Marathon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15" y="2935695"/>
            <a:ext cx="7066407" cy="39223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Start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Walk, jog or run for 26 </a:t>
            </a:r>
            <a:r>
              <a:rPr lang="en-GB" dirty="0" smtClean="0">
                <a:latin typeface="Dyslexie" panose="02000000000000000000" pitchFamily="2" charset="0"/>
              </a:rPr>
              <a:t>minutes</a:t>
            </a:r>
            <a:endParaRPr lang="en-GB" dirty="0" smtClean="0">
              <a:latin typeface="Dyslexie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 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Walk, Jog,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70" y="2896009"/>
            <a:ext cx="4441073" cy="23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1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60336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</a:t>
            </a:r>
            <a:r>
              <a:rPr lang="en-GB" sz="3600" b="1" dirty="0" smtClean="0">
                <a:latin typeface="Dyslexie" panose="02000000000000000000" pitchFamily="2" charset="0"/>
              </a:rPr>
              <a:t>2024</a:t>
            </a:r>
            <a:br>
              <a:rPr lang="en-GB" sz="3600" b="1" dirty="0" smtClean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Trainers </a:t>
            </a:r>
            <a:r>
              <a:rPr lang="en-GB" sz="3600" b="1" dirty="0" smtClean="0">
                <a:latin typeface="Dyslexie" panose="02000000000000000000" pitchFamily="2" charset="0"/>
              </a:rPr>
              <a:t>on </a:t>
            </a:r>
            <a:r>
              <a:rPr lang="en-GB" sz="3600" b="1" dirty="0" smtClean="0">
                <a:latin typeface="Dyslexie" panose="02000000000000000000" pitchFamily="2" charset="0"/>
              </a:rPr>
              <a:t>Tuesday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2896009"/>
            <a:ext cx="7066407" cy="3922305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Day 2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Put your trainers on and choose an activity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Make it last at least twenty minutes!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Dance, weights, squats, hockey, </a:t>
            </a:r>
            <a:r>
              <a:rPr lang="en-GB" dirty="0" smtClean="0">
                <a:latin typeface="Dyslexie" panose="02000000000000000000" pitchFamily="2" charset="0"/>
              </a:rPr>
              <a:t>football, skipping, hula </a:t>
            </a:r>
            <a:r>
              <a:rPr lang="en-GB" dirty="0" smtClean="0">
                <a:latin typeface="Dyslexie" panose="02000000000000000000" pitchFamily="2" charset="0"/>
              </a:rPr>
              <a:t>– whatever works for you!</a:t>
            </a:r>
          </a:p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 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trainers say about you in 202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15" y="3766747"/>
            <a:ext cx="3499177" cy="21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114991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</a:t>
            </a:r>
            <a:r>
              <a:rPr lang="en-GB" sz="3600" b="1" dirty="0" smtClean="0">
                <a:latin typeface="Dyslexie" panose="02000000000000000000" pitchFamily="2" charset="0"/>
              </a:rPr>
              <a:t>2024</a:t>
            </a:r>
            <a:br>
              <a:rPr lang="en-GB" sz="3600" b="1" dirty="0" smtClean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Wellness </a:t>
            </a:r>
            <a:r>
              <a:rPr lang="en-GB" sz="3600" b="1" dirty="0" smtClean="0">
                <a:latin typeface="Dyslexie" panose="02000000000000000000" pitchFamily="2" charset="0"/>
              </a:rPr>
              <a:t>Wednesday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09" y="2950870"/>
            <a:ext cx="7066407" cy="3922305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Day 3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Do something that makes you relax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yslexie" panose="02000000000000000000" pitchFamily="2" charset="0"/>
              </a:rPr>
              <a:t>Yoga, meditation, journaling, walking, cycling </a:t>
            </a:r>
          </a:p>
          <a:p>
            <a:pPr algn="l">
              <a:lnSpc>
                <a:spcPct val="150000"/>
              </a:lnSpc>
            </a:pPr>
            <a:r>
              <a:rPr lang="en-GB" dirty="0" smtClean="0">
                <a:latin typeface="Dyslexie" panose="02000000000000000000" pitchFamily="2" charset="0"/>
              </a:rPr>
              <a:t> 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Wellness Wednesday - Health and Wellness Profession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57" y="2939280"/>
            <a:ext cx="3083606" cy="30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8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00" y="1141373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</a:t>
            </a:r>
            <a:r>
              <a:rPr lang="en-GB" sz="3600" b="1" dirty="0" smtClean="0">
                <a:latin typeface="Dyslexie" panose="02000000000000000000" pitchFamily="2" charset="0"/>
              </a:rPr>
              <a:t>2024</a:t>
            </a:r>
            <a:br>
              <a:rPr lang="en-GB" sz="3600" b="1" dirty="0" smtClean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Try </a:t>
            </a:r>
            <a:r>
              <a:rPr lang="en-GB" sz="3600" b="1" dirty="0" smtClean="0">
                <a:latin typeface="Dyslexie" panose="02000000000000000000" pitchFamily="2" charset="0"/>
              </a:rPr>
              <a:t>Something New Thursday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09" y="2749322"/>
            <a:ext cx="7066407" cy="39223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>
                <a:latin typeface="Dyslexie" panose="02000000000000000000" pitchFamily="2" charset="0"/>
              </a:rPr>
              <a:t>Day 4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Try something you’ve never done before – take the leap of faith!</a:t>
            </a:r>
            <a:endParaRPr lang="en-GB" dirty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Juggle, skip, dance like no one is watching!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78" y="3629665"/>
            <a:ext cx="3852450" cy="19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170569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</a:t>
            </a:r>
            <a:r>
              <a:rPr lang="en-GB" sz="3600" b="1" dirty="0" smtClean="0">
                <a:latin typeface="Dyslexie" panose="02000000000000000000" pitchFamily="2" charset="0"/>
              </a:rPr>
              <a:t>2024</a:t>
            </a:r>
            <a:br>
              <a:rPr lang="en-GB" sz="3600" b="1" dirty="0" smtClean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Feel Fit </a:t>
            </a:r>
            <a:r>
              <a:rPr lang="en-GB" sz="3600" b="1" dirty="0" smtClean="0">
                <a:latin typeface="Dyslexie" panose="02000000000000000000" pitchFamily="2" charset="0"/>
              </a:rPr>
              <a:t>Friday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2740269"/>
            <a:ext cx="7066407" cy="39223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>
                <a:latin typeface="Dyslexie" panose="02000000000000000000" pitchFamily="2" charset="0"/>
              </a:rPr>
              <a:t>Day 5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It’s a half day!  Get that Friday Feeling and go for it!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Repeat something you’ve already done, do it for longer, faster, better?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42" y="3583776"/>
            <a:ext cx="3991588" cy="22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187419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2024</a:t>
            </a:r>
            <a:r>
              <a:rPr lang="en-GB" sz="3600" b="1" dirty="0">
                <a:latin typeface="Dyslexie" panose="02000000000000000000" pitchFamily="2" charset="0"/>
              </a:rPr>
              <a:t/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Smash it Saturday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09" y="2812696"/>
            <a:ext cx="7066407" cy="39223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>
                <a:latin typeface="Dyslexie" panose="02000000000000000000" pitchFamily="2" charset="0"/>
              </a:rPr>
              <a:t>Day 6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It’s the weekend – more time to move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Get friends and family together – plan, get out and do!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Smash Bros Bahrain on X: &quot;Surpr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75" y="3461212"/>
            <a:ext cx="2625272" cy="26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9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1248264"/>
            <a:ext cx="11717382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>
                <a:latin typeface="Dyslexie" panose="02000000000000000000" pitchFamily="2" charset="0"/>
              </a:rPr>
              <a:t>13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-19</a:t>
            </a:r>
            <a:r>
              <a:rPr lang="en-GB" sz="3600" b="1" baseline="30000" dirty="0">
                <a:latin typeface="Dyslexie" panose="02000000000000000000" pitchFamily="2" charset="0"/>
              </a:rPr>
              <a:t>th</a:t>
            </a:r>
            <a:r>
              <a:rPr lang="en-GB" sz="3600" b="1" dirty="0">
                <a:latin typeface="Dyslexie" panose="02000000000000000000" pitchFamily="2" charset="0"/>
              </a:rPr>
              <a:t> May 2024</a:t>
            </a:r>
            <a:r>
              <a:rPr lang="en-GB" sz="3600" b="1" dirty="0">
                <a:latin typeface="Dyslexie" panose="02000000000000000000" pitchFamily="2" charset="0"/>
              </a:rPr>
              <a:t/>
            </a:r>
            <a:br>
              <a:rPr lang="en-GB" sz="3600" b="1" dirty="0">
                <a:latin typeface="Dyslexie" panose="02000000000000000000" pitchFamily="2" charset="0"/>
              </a:rPr>
            </a:br>
            <a:r>
              <a:rPr lang="en-GB" sz="3600" b="1" dirty="0" smtClean="0">
                <a:latin typeface="Dyslexie" panose="02000000000000000000" pitchFamily="2" charset="0"/>
              </a:rPr>
              <a:t>Super </a:t>
            </a:r>
            <a:r>
              <a:rPr lang="en-GB" sz="3600" b="1" dirty="0" smtClean="0">
                <a:latin typeface="Dyslexie" panose="02000000000000000000" pitchFamily="2" charset="0"/>
              </a:rPr>
              <a:t>Sunday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09" y="3091680"/>
            <a:ext cx="7441115" cy="39223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>
                <a:latin typeface="Dyslexie" panose="02000000000000000000" pitchFamily="2" charset="0"/>
              </a:rPr>
              <a:t>Final day of the 7 day Movement Streak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>
              <a:latin typeface="Dyslexie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Dyslexie" panose="02000000000000000000" pitchFamily="2" charset="0"/>
              </a:rPr>
              <a:t>DO something that makes you feel SUPER.</a:t>
            </a:r>
          </a:p>
        </p:txBody>
      </p:sp>
      <p:sp>
        <p:nvSpPr>
          <p:cNvPr id="4" name="AutoShape 2" descr="Walk, Jog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alk, Jog, 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The Best Weekly Workout Plan: Here'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Super Sunday: Superman for 1/5/20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875" y="3616342"/>
            <a:ext cx="3060104" cy="22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-19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2400" b="1" dirty="0" smtClean="0">
                <a:latin typeface="Dyslexie" panose="02000000000000000000" pitchFamily="2" charset="0"/>
              </a:rPr>
              <a:t>Sources of Support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2"/>
              </a:rPr>
              <a:t>https://www.youngminds.org.uk</a:t>
            </a:r>
            <a:r>
              <a:rPr lang="en-GB" sz="1400" dirty="0" smtClean="0">
                <a:latin typeface="Dyslexie" panose="02000000000000000000" pitchFamily="2" charset="0"/>
                <a:hlinkClick r:id="rId2"/>
              </a:rPr>
              <a:t>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3"/>
              </a:rPr>
              <a:t>https://</a:t>
            </a:r>
            <a:r>
              <a:rPr lang="en-GB" sz="1400" dirty="0" smtClean="0">
                <a:latin typeface="Dyslexie" panose="02000000000000000000" pitchFamily="2" charset="0"/>
                <a:hlinkClick r:id="rId3"/>
              </a:rPr>
              <a:t>young.scot/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 smtClean="0">
                <a:latin typeface="Dyslexie" panose="02000000000000000000" pitchFamily="2" charset="0"/>
                <a:hlinkClick r:id="rId4"/>
              </a:rPr>
              <a:t>https</a:t>
            </a:r>
            <a:r>
              <a:rPr lang="en-GB" sz="1400" dirty="0">
                <a:latin typeface="Dyslexie" panose="02000000000000000000" pitchFamily="2" charset="0"/>
                <a:hlinkClick r:id="rId4"/>
              </a:rPr>
              <a:t>://www.childrenshealthscotland.org</a:t>
            </a:r>
            <a:r>
              <a:rPr lang="en-GB" sz="1400" dirty="0" smtClean="0">
                <a:latin typeface="Dyslexie" panose="02000000000000000000" pitchFamily="2" charset="0"/>
                <a:hlinkClick r:id="rId4"/>
              </a:rPr>
              <a:t>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5"/>
              </a:rPr>
              <a:t>https://</a:t>
            </a:r>
            <a:r>
              <a:rPr lang="en-GB" sz="1400" dirty="0" smtClean="0">
                <a:latin typeface="Dyslexie" panose="02000000000000000000" pitchFamily="2" charset="0"/>
                <a:hlinkClick r:id="rId5"/>
              </a:rPr>
              <a:t>www.samh.org.uk/about-mental-health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6"/>
              </a:rPr>
              <a:t>https://www.place2be.org.uk</a:t>
            </a:r>
            <a:r>
              <a:rPr lang="en-GB" sz="1400" dirty="0" smtClean="0">
                <a:latin typeface="Dyslexie" panose="02000000000000000000" pitchFamily="2" charset="0"/>
                <a:hlinkClick r:id="rId6"/>
              </a:rPr>
              <a:t>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7"/>
              </a:rPr>
              <a:t>https://www.childline.org.uk</a:t>
            </a:r>
            <a:r>
              <a:rPr lang="en-GB" sz="1400" dirty="0" smtClean="0">
                <a:latin typeface="Dyslexie" panose="02000000000000000000" pitchFamily="2" charset="0"/>
                <a:hlinkClick r:id="rId7"/>
              </a:rPr>
              <a:t>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>
                <a:latin typeface="Dyslexie" panose="02000000000000000000" pitchFamily="2" charset="0"/>
                <a:hlinkClick r:id="rId8"/>
              </a:rPr>
              <a:t>https://breathingspace.scot</a:t>
            </a:r>
            <a:r>
              <a:rPr lang="en-GB" sz="1400" dirty="0" smtClean="0">
                <a:latin typeface="Dyslexie" panose="02000000000000000000" pitchFamily="2" charset="0"/>
                <a:hlinkClick r:id="rId8"/>
              </a:rPr>
              <a:t>/</a:t>
            </a: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 smtClean="0">
              <a:latin typeface="Dyslexie" panose="0200000000000000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-19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137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18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Mental illness </a:t>
            </a:r>
            <a:r>
              <a:rPr lang="en-GB" sz="1800" b="1" dirty="0">
                <a:solidFill>
                  <a:prstClr val="black"/>
                </a:solidFill>
                <a:latin typeface="Dyslexie" panose="02000000000000000000" pitchFamily="2" charset="0"/>
              </a:rPr>
              <a:t>will </a:t>
            </a:r>
            <a:r>
              <a:rPr lang="en-GB" sz="18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impact a young person’s: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Thinking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Emotional state</a:t>
            </a:r>
            <a:r>
              <a:rPr lang="en-GB" sz="1800" dirty="0">
                <a:solidFill>
                  <a:prstClr val="black"/>
                </a:solidFill>
                <a:latin typeface="Dyslexie" panose="02000000000000000000" pitchFamily="2" charset="0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and behaviour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Daily activities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905" y="2612571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3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22" y="13878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13th-19th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07" y="1926078"/>
            <a:ext cx="7717971" cy="483643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5100" b="1" dirty="0" smtClean="0">
                <a:latin typeface="Dyslexie" panose="02000000000000000000" pitchFamily="2" charset="0"/>
              </a:rPr>
              <a:t>Nationally - Did you know ….?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Dyslexie" panose="02000000000000000000" pitchFamily="2" charset="0"/>
              </a:rPr>
              <a:t>1 in 6 children and young people now have a diagnosable mental health condition</a:t>
            </a:r>
          </a:p>
          <a:p>
            <a:pPr>
              <a:lnSpc>
                <a:spcPct val="170000"/>
              </a:lnSpc>
            </a:pPr>
            <a:r>
              <a:rPr lang="en-GB" dirty="0" smtClean="0">
                <a:latin typeface="Dyslexie" panose="02000000000000000000" pitchFamily="2" charset="0"/>
              </a:rPr>
              <a:t>Children </a:t>
            </a:r>
            <a:r>
              <a:rPr lang="en-GB" dirty="0">
                <a:latin typeface="Dyslexie" panose="02000000000000000000" pitchFamily="2" charset="0"/>
              </a:rPr>
              <a:t>and young people with mental health difficulties go an average of 10 years between becoming unwell and getting </a:t>
            </a:r>
            <a:r>
              <a:rPr lang="en-GB" dirty="0" smtClean="0">
                <a:latin typeface="Dyslexie" panose="02000000000000000000" pitchFamily="2" charset="0"/>
              </a:rPr>
              <a:t>help</a:t>
            </a:r>
            <a:endParaRPr lang="en-GB" dirty="0">
              <a:latin typeface="Dyslexie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dirty="0">
                <a:latin typeface="Dyslexie" panose="02000000000000000000" pitchFamily="2" charset="0"/>
              </a:rPr>
              <a:t>Almost a million children and young people accessed mental health services in </a:t>
            </a:r>
            <a:r>
              <a:rPr lang="en-GB" dirty="0" smtClean="0">
                <a:latin typeface="Dyslexie" panose="02000000000000000000" pitchFamily="2" charset="0"/>
              </a:rPr>
              <a:t>2021-22</a:t>
            </a:r>
            <a:endParaRPr lang="en-GB" dirty="0">
              <a:latin typeface="Dyslexie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dirty="0">
                <a:latin typeface="Dyslexie" panose="02000000000000000000" pitchFamily="2" charset="0"/>
              </a:rPr>
              <a:t>The most common mental health problems among young people are emotional disorders, including anxiety and </a:t>
            </a:r>
            <a:r>
              <a:rPr lang="en-GB" dirty="0" smtClean="0">
                <a:latin typeface="Dyslexie" panose="02000000000000000000" pitchFamily="2" charset="0"/>
              </a:rPr>
              <a:t>depression</a:t>
            </a:r>
            <a:endParaRPr lang="en-GB" dirty="0">
              <a:latin typeface="Dyslexie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Dyslexie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74" y="2638697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89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13th-19th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055" y="2021568"/>
            <a:ext cx="7451541" cy="483643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b="1" dirty="0" smtClean="0">
                <a:latin typeface="Dyslexie" panose="02000000000000000000" pitchFamily="2" charset="0"/>
              </a:rPr>
              <a:t>Nationally - Did you know ….?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1500" dirty="0">
                <a:latin typeface="Dyslexie" panose="02000000000000000000" pitchFamily="2" charset="0"/>
              </a:rPr>
              <a:t>There is a </a:t>
            </a:r>
            <a:r>
              <a:rPr lang="en-GB" sz="1500" b="1" dirty="0">
                <a:latin typeface="Dyslexie" panose="02000000000000000000" pitchFamily="2" charset="0"/>
              </a:rPr>
              <a:t>strong link between education and mental </a:t>
            </a:r>
            <a:r>
              <a:rPr lang="en-GB" sz="1500" b="1" dirty="0" smtClean="0">
                <a:latin typeface="Dyslexie" panose="02000000000000000000" pitchFamily="2" charset="0"/>
              </a:rPr>
              <a:t>health</a:t>
            </a:r>
            <a:r>
              <a:rPr lang="en-GB" sz="1500" dirty="0" smtClean="0">
                <a:latin typeface="Dyslexie" panose="02000000000000000000" pitchFamily="2" charset="0"/>
              </a:rPr>
              <a:t>. Compared </a:t>
            </a:r>
            <a:r>
              <a:rPr lang="en-GB" sz="1500" dirty="0">
                <a:latin typeface="Dyslexie" panose="02000000000000000000" pitchFamily="2" charset="0"/>
              </a:rPr>
              <a:t>to those unlikely to have a mental health </a:t>
            </a:r>
            <a:r>
              <a:rPr lang="en-GB" sz="1500" dirty="0" smtClean="0">
                <a:latin typeface="Dyslexie" panose="02000000000000000000" pitchFamily="2" charset="0"/>
              </a:rPr>
              <a:t>condition, children </a:t>
            </a:r>
            <a:r>
              <a:rPr lang="en-GB" sz="1500" dirty="0">
                <a:latin typeface="Dyslexie" panose="02000000000000000000" pitchFamily="2" charset="0"/>
              </a:rPr>
              <a:t>and young people with a diagnosable mental health condition </a:t>
            </a:r>
            <a:r>
              <a:rPr lang="en-GB" sz="1500" dirty="0" smtClean="0">
                <a:latin typeface="Dyslexie" panose="02000000000000000000" pitchFamily="2" charset="0"/>
              </a:rPr>
              <a:t>are:</a:t>
            </a:r>
          </a:p>
          <a:p>
            <a:pPr>
              <a:lnSpc>
                <a:spcPct val="160000"/>
              </a:lnSpc>
            </a:pPr>
            <a:r>
              <a:rPr lang="en-GB" sz="1500" dirty="0">
                <a:latin typeface="Dyslexie" panose="02000000000000000000" pitchFamily="2" charset="0"/>
              </a:rPr>
              <a:t>45% less likely to feel they can be themselves at school</a:t>
            </a:r>
          </a:p>
          <a:p>
            <a:pPr>
              <a:lnSpc>
                <a:spcPct val="160000"/>
              </a:lnSpc>
            </a:pPr>
            <a:r>
              <a:rPr lang="en-GB" sz="1500" dirty="0">
                <a:latin typeface="Dyslexie" panose="02000000000000000000" pitchFamily="2" charset="0"/>
              </a:rPr>
              <a:t>27% less likely to enjoy their learning</a:t>
            </a:r>
          </a:p>
          <a:p>
            <a:pPr>
              <a:lnSpc>
                <a:spcPct val="160000"/>
              </a:lnSpc>
            </a:pPr>
            <a:r>
              <a:rPr lang="en-GB" sz="1500" dirty="0">
                <a:latin typeface="Dyslexie" panose="02000000000000000000" pitchFamily="2" charset="0"/>
              </a:rPr>
              <a:t>20% less likely to have at least one friend at school.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Dyslexie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59" y="2922516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13th-19th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542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2000" b="1" dirty="0">
                <a:solidFill>
                  <a:prstClr val="black"/>
                </a:solidFill>
                <a:latin typeface="Dyslexie" panose="02000000000000000000" pitchFamily="2" charset="0"/>
              </a:rPr>
              <a:t>What </a:t>
            </a:r>
            <a:r>
              <a:rPr lang="en-GB" sz="20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support is there in school?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Any trusted adult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Pastoral Support Worker (non-teaching)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House Head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srgbClr val="7030A0"/>
                </a:solidFill>
                <a:latin typeface="Dyslexie" panose="02000000000000000000" pitchFamily="2" charset="0"/>
              </a:rPr>
              <a:t>Mental Health Support Team </a:t>
            </a:r>
            <a:r>
              <a:rPr lang="en-GB" sz="1800" dirty="0" smtClean="0">
                <a:solidFill>
                  <a:srgbClr val="7030A0"/>
                </a:solidFill>
                <a:latin typeface="Dyslexie" panose="02000000000000000000" pitchFamily="2" charset="0"/>
              </a:rPr>
              <a:t>(look out for </a:t>
            </a:r>
            <a:r>
              <a:rPr lang="en-GB" sz="1800" dirty="0" smtClean="0">
                <a:solidFill>
                  <a:srgbClr val="7030A0"/>
                </a:solidFill>
                <a:latin typeface="Dyslexie" panose="02000000000000000000" pitchFamily="2" charset="0"/>
              </a:rPr>
              <a:t>purple lanyards)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Wellbeing Hub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Wellbeing Baskets</a:t>
            </a:r>
            <a:endParaRPr lang="en-GB" sz="1800" dirty="0" smtClean="0">
              <a:solidFill>
                <a:prstClr val="black"/>
              </a:solidFill>
              <a:latin typeface="Dyslexie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SMILE </a:t>
            </a: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Counsellor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solidFill>
                  <a:prstClr val="black"/>
                </a:solidFill>
                <a:latin typeface="Dyslexie" panose="02000000000000000000" pitchFamily="2" charset="0"/>
              </a:rPr>
              <a:t>Health &amp; Wellbeing Champs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Mentors in Violence Prevention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LYPP Anxiety group/mentoring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Friends</a:t>
            </a:r>
            <a:endParaRPr lang="en-GB" sz="1800" dirty="0" smtClean="0">
              <a:solidFill>
                <a:prstClr val="black"/>
              </a:solidFill>
              <a:latin typeface="Dyslexi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58" y="2521132"/>
            <a:ext cx="3489776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13th-19th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137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2000" b="1" u="sng" dirty="0" smtClean="0">
                <a:solidFill>
                  <a:prstClr val="black"/>
                </a:solidFill>
                <a:latin typeface="Dyslexie" panose="02000000000000000000" pitchFamily="2" charset="0"/>
              </a:rPr>
              <a:t>Being there for our peers</a:t>
            </a:r>
          </a:p>
          <a:p>
            <a:pPr>
              <a:lnSpc>
                <a:spcPct val="170000"/>
              </a:lnSpc>
            </a:pPr>
            <a:r>
              <a:rPr lang="en-GB" sz="2000" dirty="0" smtClean="0">
                <a:solidFill>
                  <a:prstClr val="black"/>
                </a:solidFill>
                <a:latin typeface="Dyslexie" panose="02000000000000000000" pitchFamily="2" charset="0"/>
              </a:rPr>
              <a:t>Noticing something is not quite right</a:t>
            </a:r>
          </a:p>
          <a:p>
            <a:pPr>
              <a:lnSpc>
                <a:spcPct val="170000"/>
              </a:lnSpc>
            </a:pPr>
            <a:r>
              <a:rPr lang="en-GB" sz="2000" dirty="0" smtClean="0">
                <a:solidFill>
                  <a:prstClr val="black"/>
                </a:solidFill>
                <a:latin typeface="Dyslexie" panose="02000000000000000000" pitchFamily="2" charset="0"/>
              </a:rPr>
              <a:t>Approaching to check in</a:t>
            </a:r>
          </a:p>
          <a:p>
            <a:pPr>
              <a:lnSpc>
                <a:spcPct val="170000"/>
              </a:lnSpc>
            </a:pPr>
            <a:r>
              <a:rPr lang="en-GB" sz="2000" dirty="0" smtClean="0">
                <a:solidFill>
                  <a:prstClr val="black"/>
                </a:solidFill>
                <a:latin typeface="Dyslexie" panose="02000000000000000000" pitchFamily="2" charset="0"/>
              </a:rPr>
              <a:t>Being the eyes and ears</a:t>
            </a:r>
          </a:p>
          <a:p>
            <a:pPr>
              <a:lnSpc>
                <a:spcPct val="170000"/>
              </a:lnSpc>
            </a:pPr>
            <a:r>
              <a:rPr lang="en-GB" sz="2000" dirty="0" smtClean="0">
                <a:solidFill>
                  <a:prstClr val="black"/>
                </a:solidFill>
                <a:latin typeface="Dyslexie" panose="02000000000000000000" pitchFamily="2" charset="0"/>
              </a:rPr>
              <a:t>A sounding board</a:t>
            </a:r>
          </a:p>
          <a:p>
            <a:pPr>
              <a:lnSpc>
                <a:spcPct val="170000"/>
              </a:lnSpc>
            </a:pPr>
            <a:r>
              <a:rPr lang="en-GB" sz="2000" dirty="0" smtClean="0">
                <a:solidFill>
                  <a:prstClr val="black"/>
                </a:solidFill>
                <a:latin typeface="Dyslexie" panose="02000000000000000000" pitchFamily="2" charset="0"/>
              </a:rPr>
              <a:t>Inklings/gut feelings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03" y="2782389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13th-19th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2000" b="1" dirty="0">
                <a:solidFill>
                  <a:prstClr val="black"/>
                </a:solidFill>
                <a:latin typeface="Dyslexie" panose="02000000000000000000" pitchFamily="2" charset="0"/>
              </a:rPr>
              <a:t>What </a:t>
            </a:r>
            <a:r>
              <a:rPr lang="en-GB" sz="20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concerns are raised most frequently in school?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Anxiety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Feeling overwhelmed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Stress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Self-harm 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Suicidal thoughts</a:t>
            </a:r>
            <a:endParaRPr lang="en-GB" sz="2000" b="1" dirty="0">
              <a:solidFill>
                <a:prstClr val="black"/>
              </a:solidFill>
              <a:latin typeface="Dyslexi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14" y="2814906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5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-19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20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How can we support </a:t>
            </a:r>
            <a:r>
              <a:rPr lang="en-GB" sz="1800" b="1" u="sng" dirty="0" smtClean="0">
                <a:solidFill>
                  <a:prstClr val="black"/>
                </a:solidFill>
                <a:latin typeface="Dyslexie" panose="02000000000000000000" pitchFamily="2" charset="0"/>
              </a:rPr>
              <a:t>Anxiety &amp; Feeling Overwhelmed</a:t>
            </a:r>
            <a:r>
              <a:rPr lang="en-GB" sz="18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7/11 Breathing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5, 4, 3, 2, 1 Grounding Technique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Talk about it – identify source of anxiety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Journal/Diary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Mindfulness</a:t>
            </a:r>
          </a:p>
          <a:p>
            <a:pPr>
              <a:lnSpc>
                <a:spcPct val="170000"/>
              </a:lnSpc>
            </a:pPr>
            <a:r>
              <a:rPr lang="en-GB" sz="1800" dirty="0" smtClean="0">
                <a:solidFill>
                  <a:prstClr val="black"/>
                </a:solidFill>
                <a:latin typeface="Dyslexie" panose="02000000000000000000" pitchFamily="2" charset="0"/>
              </a:rPr>
              <a:t>Cut out stimulants</a:t>
            </a:r>
          </a:p>
          <a:p>
            <a:pPr marL="0" lvl="0" indent="0">
              <a:lnSpc>
                <a:spcPct val="170000"/>
              </a:lnSpc>
              <a:buNone/>
            </a:pPr>
            <a:endParaRPr lang="en-GB" sz="1800" b="1" dirty="0" smtClean="0">
              <a:solidFill>
                <a:prstClr val="black"/>
              </a:solidFill>
              <a:latin typeface="Dyslexi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426" y="3135086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Dyslexie" panose="02000000000000000000" pitchFamily="2" charset="0"/>
              </a:rPr>
              <a:t>Mental Health Awareness Week </a:t>
            </a:r>
            <a:br>
              <a:rPr lang="en-GB" sz="3200" b="1" dirty="0">
                <a:latin typeface="Dyslexie" panose="02000000000000000000" pitchFamily="2" charset="0"/>
              </a:rPr>
            </a:br>
            <a:r>
              <a:rPr lang="en-GB" sz="3200" b="1" dirty="0">
                <a:latin typeface="Dyslexie" panose="02000000000000000000" pitchFamily="2" charset="0"/>
              </a:rPr>
              <a:t>13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-19</a:t>
            </a:r>
            <a:r>
              <a:rPr lang="en-GB" sz="3200" b="1" baseline="30000" dirty="0">
                <a:latin typeface="Dyslexie" panose="02000000000000000000" pitchFamily="2" charset="0"/>
              </a:rPr>
              <a:t>th</a:t>
            </a:r>
            <a:r>
              <a:rPr lang="en-GB" sz="3200" b="1" dirty="0">
                <a:latin typeface="Dyslexie" panose="02000000000000000000" pitchFamily="2" charset="0"/>
              </a:rPr>
              <a:t> May 2024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en-GB" sz="29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How can we support </a:t>
            </a:r>
            <a:r>
              <a:rPr lang="en-GB" sz="2900" b="1" u="sng" dirty="0" smtClean="0">
                <a:solidFill>
                  <a:prstClr val="black"/>
                </a:solidFill>
                <a:latin typeface="Dyslexie" panose="02000000000000000000" pitchFamily="2" charset="0"/>
              </a:rPr>
              <a:t>Stress</a:t>
            </a:r>
            <a:r>
              <a:rPr lang="en-GB" sz="2900" b="1" dirty="0" smtClean="0">
                <a:solidFill>
                  <a:prstClr val="black"/>
                </a:solidFill>
                <a:latin typeface="Dyslexie" panose="02000000000000000000" pitchFamily="2" charset="0"/>
              </a:rPr>
              <a:t>?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Sleep </a:t>
            </a:r>
            <a:r>
              <a:rPr lang="en-GB" sz="2600" dirty="0" smtClean="0">
                <a:latin typeface="Dyslexie" panose="02000000000000000000" pitchFamily="2" charset="0"/>
              </a:rPr>
              <a:t>hygiene</a:t>
            </a:r>
            <a:endParaRPr lang="en-GB" sz="2600" dirty="0">
              <a:latin typeface="Dyslexie" panose="02000000000000000000" pitchFamily="2" charset="0"/>
            </a:endParaRPr>
          </a:p>
          <a:p>
            <a:pPr>
              <a:lnSpc>
                <a:spcPct val="160000"/>
              </a:lnSpc>
            </a:pPr>
            <a:r>
              <a:rPr lang="en-GB" sz="2600" dirty="0" smtClean="0">
                <a:latin typeface="Dyslexie" panose="02000000000000000000" pitchFamily="2" charset="0"/>
              </a:rPr>
              <a:t>Exercise</a:t>
            </a:r>
          </a:p>
          <a:p>
            <a:pPr>
              <a:lnSpc>
                <a:spcPct val="160000"/>
              </a:lnSpc>
            </a:pPr>
            <a:r>
              <a:rPr lang="en-GB" sz="2600" dirty="0" smtClean="0">
                <a:latin typeface="Dyslexie" panose="02000000000000000000" pitchFamily="2" charset="0"/>
              </a:rPr>
              <a:t>Talking – avoid comparisons</a:t>
            </a:r>
            <a:endParaRPr lang="en-GB" sz="2600" dirty="0">
              <a:latin typeface="Dyslexie" panose="02000000000000000000" pitchFamily="2" charset="0"/>
            </a:endParaRP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Make time </a:t>
            </a:r>
            <a:r>
              <a:rPr lang="en-GB" sz="2600" dirty="0" smtClean="0">
                <a:latin typeface="Dyslexie" panose="02000000000000000000" pitchFamily="2" charset="0"/>
              </a:rPr>
              <a:t>away from school studies/exam pressure</a:t>
            </a:r>
            <a:endParaRPr lang="en-GB" sz="2600" dirty="0">
              <a:latin typeface="Dyslexie" panose="02000000000000000000" pitchFamily="2" charset="0"/>
            </a:endParaRPr>
          </a:p>
          <a:p>
            <a:pPr>
              <a:lnSpc>
                <a:spcPct val="160000"/>
              </a:lnSpc>
            </a:pPr>
            <a:r>
              <a:rPr lang="en-GB" sz="2600" dirty="0">
                <a:latin typeface="Dyslexie" panose="02000000000000000000" pitchFamily="2" charset="0"/>
              </a:rPr>
              <a:t>Get </a:t>
            </a:r>
            <a:r>
              <a:rPr lang="en-GB" sz="2600" dirty="0" smtClean="0">
                <a:latin typeface="Dyslexie" panose="02000000000000000000" pitchFamily="2" charset="0"/>
              </a:rPr>
              <a:t>outside</a:t>
            </a:r>
          </a:p>
          <a:p>
            <a:pPr>
              <a:lnSpc>
                <a:spcPct val="170000"/>
              </a:lnSpc>
            </a:pPr>
            <a:r>
              <a:rPr lang="en-GB" sz="2600" dirty="0">
                <a:solidFill>
                  <a:prstClr val="black"/>
                </a:solidFill>
                <a:latin typeface="Dyslexie" panose="02000000000000000000" pitchFamily="2" charset="0"/>
              </a:rPr>
              <a:t>Journal/Diary</a:t>
            </a:r>
          </a:p>
          <a:p>
            <a:pPr>
              <a:lnSpc>
                <a:spcPct val="170000"/>
              </a:lnSpc>
            </a:pPr>
            <a:r>
              <a:rPr lang="en-GB" sz="2600" dirty="0">
                <a:solidFill>
                  <a:prstClr val="black"/>
                </a:solidFill>
                <a:latin typeface="Dyslexie" panose="02000000000000000000" pitchFamily="2" charset="0"/>
              </a:rPr>
              <a:t>Mindfulness</a:t>
            </a:r>
          </a:p>
          <a:p>
            <a:pPr marL="0" lvl="0" indent="0">
              <a:lnSpc>
                <a:spcPct val="170000"/>
              </a:lnSpc>
              <a:buNone/>
            </a:pPr>
            <a:endParaRPr lang="en-GB" sz="1800" b="1" dirty="0" smtClean="0">
              <a:solidFill>
                <a:prstClr val="black"/>
              </a:solidFill>
              <a:latin typeface="Dyslexi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74" y="2638697"/>
            <a:ext cx="2855374" cy="23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786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Dyslexie</vt:lpstr>
      <vt:lpstr>Office Theme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</vt:lpstr>
      <vt:lpstr>Mental Health Awareness Week  13th-19th May 2024 Monday Mini Marathon </vt:lpstr>
      <vt:lpstr>Mental Health Awareness Week  13th-19th May 2024 Trainers on Tuesday</vt:lpstr>
      <vt:lpstr>Mental Health Awareness Week  13th-19th May 2024 Wellness Wednesday </vt:lpstr>
      <vt:lpstr>Mental Health Awareness Week  13th-19th May 2024 Try Something New Thursday </vt:lpstr>
      <vt:lpstr>Mental Health Awareness Week  13th-19th May 2024 Feel Fit Friday </vt:lpstr>
      <vt:lpstr>Mental Health Awareness Week  13th-19th May 2024 Smash it Saturday </vt:lpstr>
      <vt:lpstr>Mental Health Awareness Week  13th-19th May 2024 Super Sunday </vt:lpstr>
      <vt:lpstr>Mental Health Awareness Week  13th-19th May 2024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Children's Mental Health Week 2024</dc:title>
  <dc:creator>Mrs Mason</dc:creator>
  <cp:lastModifiedBy>Mrs Mason</cp:lastModifiedBy>
  <cp:revision>69</cp:revision>
  <dcterms:created xsi:type="dcterms:W3CDTF">2023-12-31T09:12:49Z</dcterms:created>
  <dcterms:modified xsi:type="dcterms:W3CDTF">2024-05-09T15:53:01Z</dcterms:modified>
</cp:coreProperties>
</file>