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4"/>
  </p:sldMasterIdLst>
  <p:sldIdLst>
    <p:sldId id="259" r:id="rId5"/>
    <p:sldId id="260" r:id="rId6"/>
  </p:sldIdLst>
  <p:sldSz cx="9906000" cy="6858000" type="A4"/>
  <p:notesSz cx="6858000" cy="9144000"/>
  <p:defaultTextStyle>
    <a:defPPr>
      <a:defRPr lang="en-GB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965" autoAdjust="0"/>
    <p:restoredTop sz="96197"/>
  </p:normalViewPr>
  <p:slideViewPr>
    <p:cSldViewPr snapToGrid="0">
      <p:cViewPr varScale="1">
        <p:scale>
          <a:sx n="65" d="100"/>
          <a:sy n="65" d="100"/>
        </p:scale>
        <p:origin x="111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8666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3467"/>
            </a:lvl1pPr>
            <a:lvl2pPr marL="660380" indent="0" algn="ctr">
              <a:buNone/>
              <a:defRPr sz="2889"/>
            </a:lvl2pPr>
            <a:lvl3pPr marL="1320759" indent="0" algn="ctr">
              <a:buNone/>
              <a:defRPr sz="2600"/>
            </a:lvl3pPr>
            <a:lvl4pPr marL="1981139" indent="0" algn="ctr">
              <a:buNone/>
              <a:defRPr sz="2311"/>
            </a:lvl4pPr>
            <a:lvl5pPr marL="2641519" indent="0" algn="ctr">
              <a:buNone/>
              <a:defRPr sz="2311"/>
            </a:lvl5pPr>
            <a:lvl6pPr marL="3301898" indent="0" algn="ctr">
              <a:buNone/>
              <a:defRPr sz="2311"/>
            </a:lvl6pPr>
            <a:lvl7pPr marL="3962278" indent="0" algn="ctr">
              <a:buNone/>
              <a:defRPr sz="2311"/>
            </a:lvl7pPr>
            <a:lvl8pPr marL="4622658" indent="0" algn="ctr">
              <a:buNone/>
              <a:defRPr sz="2311"/>
            </a:lvl8pPr>
            <a:lvl9pPr marL="5283037" indent="0" algn="ctr">
              <a:buNone/>
              <a:defRPr sz="2311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41626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15885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76465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79612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8666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3467">
                <a:solidFill>
                  <a:schemeClr val="tx1"/>
                </a:solidFill>
              </a:defRPr>
            </a:lvl1pPr>
            <a:lvl2pPr marL="660380" indent="0">
              <a:buNone/>
              <a:defRPr sz="2889">
                <a:solidFill>
                  <a:schemeClr val="tx1">
                    <a:tint val="75000"/>
                  </a:schemeClr>
                </a:solidFill>
              </a:defRPr>
            </a:lvl2pPr>
            <a:lvl3pPr marL="1320759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3pPr>
            <a:lvl4pPr marL="1981139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4pPr>
            <a:lvl5pPr marL="2641519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5pPr>
            <a:lvl6pPr marL="330189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6pPr>
            <a:lvl7pPr marL="396227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7pPr>
            <a:lvl8pPr marL="462265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8pPr>
            <a:lvl9pPr marL="5283037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30602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85374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3467" b="1"/>
            </a:lvl1pPr>
            <a:lvl2pPr marL="660380" indent="0">
              <a:buNone/>
              <a:defRPr sz="2889" b="1"/>
            </a:lvl2pPr>
            <a:lvl3pPr marL="1320759" indent="0">
              <a:buNone/>
              <a:defRPr sz="2600" b="1"/>
            </a:lvl3pPr>
            <a:lvl4pPr marL="1981139" indent="0">
              <a:buNone/>
              <a:defRPr sz="2311" b="1"/>
            </a:lvl4pPr>
            <a:lvl5pPr marL="2641519" indent="0">
              <a:buNone/>
              <a:defRPr sz="2311" b="1"/>
            </a:lvl5pPr>
            <a:lvl6pPr marL="3301898" indent="0">
              <a:buNone/>
              <a:defRPr sz="2311" b="1"/>
            </a:lvl6pPr>
            <a:lvl7pPr marL="3962278" indent="0">
              <a:buNone/>
              <a:defRPr sz="2311" b="1"/>
            </a:lvl7pPr>
            <a:lvl8pPr marL="4622658" indent="0">
              <a:buNone/>
              <a:defRPr sz="2311" b="1"/>
            </a:lvl8pPr>
            <a:lvl9pPr marL="5283037" indent="0">
              <a:buNone/>
              <a:defRPr sz="2311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3467" b="1"/>
            </a:lvl1pPr>
            <a:lvl2pPr marL="660380" indent="0">
              <a:buNone/>
              <a:defRPr sz="2889" b="1"/>
            </a:lvl2pPr>
            <a:lvl3pPr marL="1320759" indent="0">
              <a:buNone/>
              <a:defRPr sz="2600" b="1"/>
            </a:lvl3pPr>
            <a:lvl4pPr marL="1981139" indent="0">
              <a:buNone/>
              <a:defRPr sz="2311" b="1"/>
            </a:lvl4pPr>
            <a:lvl5pPr marL="2641519" indent="0">
              <a:buNone/>
              <a:defRPr sz="2311" b="1"/>
            </a:lvl5pPr>
            <a:lvl6pPr marL="3301898" indent="0">
              <a:buNone/>
              <a:defRPr sz="2311" b="1"/>
            </a:lvl6pPr>
            <a:lvl7pPr marL="3962278" indent="0">
              <a:buNone/>
              <a:defRPr sz="2311" b="1"/>
            </a:lvl7pPr>
            <a:lvl8pPr marL="4622658" indent="0">
              <a:buNone/>
              <a:defRPr sz="2311" b="1"/>
            </a:lvl8pPr>
            <a:lvl9pPr marL="5283037" indent="0">
              <a:buNone/>
              <a:defRPr sz="2311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11/7/2023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26364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11/7/2023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86068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11/7/2023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8851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4622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4622"/>
            </a:lvl1pPr>
            <a:lvl2pPr>
              <a:defRPr sz="4044"/>
            </a:lvl2pPr>
            <a:lvl3pPr>
              <a:defRPr sz="3467"/>
            </a:lvl3pPr>
            <a:lvl4pPr>
              <a:defRPr sz="2889"/>
            </a:lvl4pPr>
            <a:lvl5pPr>
              <a:defRPr sz="2889"/>
            </a:lvl5pPr>
            <a:lvl6pPr>
              <a:defRPr sz="2889"/>
            </a:lvl6pPr>
            <a:lvl7pPr>
              <a:defRPr sz="2889"/>
            </a:lvl7pPr>
            <a:lvl8pPr>
              <a:defRPr sz="2889"/>
            </a:lvl8pPr>
            <a:lvl9pPr>
              <a:defRPr sz="2889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2311"/>
            </a:lvl1pPr>
            <a:lvl2pPr marL="660380" indent="0">
              <a:buNone/>
              <a:defRPr sz="2022"/>
            </a:lvl2pPr>
            <a:lvl3pPr marL="1320759" indent="0">
              <a:buNone/>
              <a:defRPr sz="1733"/>
            </a:lvl3pPr>
            <a:lvl4pPr marL="1981139" indent="0">
              <a:buNone/>
              <a:defRPr sz="1444"/>
            </a:lvl4pPr>
            <a:lvl5pPr marL="2641519" indent="0">
              <a:buNone/>
              <a:defRPr sz="1444"/>
            </a:lvl5pPr>
            <a:lvl6pPr marL="3301898" indent="0">
              <a:buNone/>
              <a:defRPr sz="1444"/>
            </a:lvl6pPr>
            <a:lvl7pPr marL="3962278" indent="0">
              <a:buNone/>
              <a:defRPr sz="1444"/>
            </a:lvl7pPr>
            <a:lvl8pPr marL="4622658" indent="0">
              <a:buNone/>
              <a:defRPr sz="1444"/>
            </a:lvl8pPr>
            <a:lvl9pPr marL="5283037" indent="0">
              <a:buNone/>
              <a:defRPr sz="1444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30085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4622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4622"/>
            </a:lvl1pPr>
            <a:lvl2pPr marL="660380" indent="0">
              <a:buNone/>
              <a:defRPr sz="4044"/>
            </a:lvl2pPr>
            <a:lvl3pPr marL="1320759" indent="0">
              <a:buNone/>
              <a:defRPr sz="3467"/>
            </a:lvl3pPr>
            <a:lvl4pPr marL="1981139" indent="0">
              <a:buNone/>
              <a:defRPr sz="2889"/>
            </a:lvl4pPr>
            <a:lvl5pPr marL="2641519" indent="0">
              <a:buNone/>
              <a:defRPr sz="2889"/>
            </a:lvl5pPr>
            <a:lvl6pPr marL="3301898" indent="0">
              <a:buNone/>
              <a:defRPr sz="2889"/>
            </a:lvl6pPr>
            <a:lvl7pPr marL="3962278" indent="0">
              <a:buNone/>
              <a:defRPr sz="2889"/>
            </a:lvl7pPr>
            <a:lvl8pPr marL="4622658" indent="0">
              <a:buNone/>
              <a:defRPr sz="2889"/>
            </a:lvl8pPr>
            <a:lvl9pPr marL="5283037" indent="0">
              <a:buNone/>
              <a:defRPr sz="2889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2311"/>
            </a:lvl1pPr>
            <a:lvl2pPr marL="660380" indent="0">
              <a:buNone/>
              <a:defRPr sz="2022"/>
            </a:lvl2pPr>
            <a:lvl3pPr marL="1320759" indent="0">
              <a:buNone/>
              <a:defRPr sz="1733"/>
            </a:lvl3pPr>
            <a:lvl4pPr marL="1981139" indent="0">
              <a:buNone/>
              <a:defRPr sz="1444"/>
            </a:lvl4pPr>
            <a:lvl5pPr marL="2641519" indent="0">
              <a:buNone/>
              <a:defRPr sz="1444"/>
            </a:lvl5pPr>
            <a:lvl6pPr marL="3301898" indent="0">
              <a:buNone/>
              <a:defRPr sz="1444"/>
            </a:lvl6pPr>
            <a:lvl7pPr marL="3962278" indent="0">
              <a:buNone/>
              <a:defRPr sz="1444"/>
            </a:lvl7pPr>
            <a:lvl8pPr marL="4622658" indent="0">
              <a:buNone/>
              <a:defRPr sz="1444"/>
            </a:lvl8pPr>
            <a:lvl9pPr marL="5283037" indent="0">
              <a:buNone/>
              <a:defRPr sz="1444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17756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11/7/2023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32886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bc.co.uk/programmes/p021syjk" TargetMode="External"/><Relationship Id="rId2" Type="http://schemas.openxmlformats.org/officeDocument/2006/relationships/hyperlink" Target="https://www.bbc.co.uk/news/uk-scotland-north-east-orkney-shetland-63822007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sdgs.un.org/goals" TargetMode="External"/><Relationship Id="rId5" Type="http://schemas.openxmlformats.org/officeDocument/2006/relationships/hyperlink" Target="https://www.instructables.com/DIY-Battery-Galvanic-cell/" TargetMode="External"/><Relationship Id="rId4" Type="http://schemas.openxmlformats.org/officeDocument/2006/relationships/hyperlink" Target="https://youtu.be/VCKsiQXLlAc?si=QwyFkfJ2fmQv_6t5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2488334"/>
              </p:ext>
            </p:extLst>
          </p:nvPr>
        </p:nvGraphicFramePr>
        <p:xfrm>
          <a:off x="0" y="121920"/>
          <a:ext cx="9906000" cy="673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02000">
                  <a:extLst>
                    <a:ext uri="{9D8B030D-6E8A-4147-A177-3AD203B41FA5}">
                      <a16:colId xmlns:a16="http://schemas.microsoft.com/office/drawing/2014/main" val="2174051006"/>
                    </a:ext>
                  </a:extLst>
                </a:gridCol>
                <a:gridCol w="3302000">
                  <a:extLst>
                    <a:ext uri="{9D8B030D-6E8A-4147-A177-3AD203B41FA5}">
                      <a16:colId xmlns:a16="http://schemas.microsoft.com/office/drawing/2014/main" val="1386860274"/>
                    </a:ext>
                  </a:extLst>
                </a:gridCol>
                <a:gridCol w="3302000">
                  <a:extLst>
                    <a:ext uri="{9D8B030D-6E8A-4147-A177-3AD203B41FA5}">
                      <a16:colId xmlns:a16="http://schemas.microsoft.com/office/drawing/2014/main" val="3864820759"/>
                    </a:ext>
                  </a:extLst>
                </a:gridCol>
              </a:tblGrid>
              <a:tr h="172437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Calibri"/>
                        </a:rPr>
                        <a:t>Careers</a:t>
                      </a: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Calibri"/>
                        </a:rPr>
                        <a:t>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Calibri"/>
                        </a:rPr>
                        <a:t>Use My World of Work to research the role of an </a:t>
                      </a:r>
                      <a:r>
                        <a:rPr kumimoji="0" lang="en-GB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Calibri"/>
                        </a:rPr>
                        <a:t>electrical engineer </a:t>
                      </a: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Calibri"/>
                        </a:rPr>
                        <a:t>or </a:t>
                      </a:r>
                      <a:r>
                        <a:rPr kumimoji="0" lang="en-GB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Calibri"/>
                        </a:rPr>
                        <a:t>research chemist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Calibri"/>
                        </a:rPr>
                        <a:t>Create a Job Profile or advert for this job, highlighting the skills required.</a:t>
                      </a: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Reading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Read article below </a:t>
                      </a: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  <a:hlinkClick r:id="rId2"/>
                        </a:rPr>
                        <a:t>https://www.bbc.co.uk/news/uk-scotland-north-east-orkney-shetland-63822007</a:t>
                      </a: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 Or listen to </a:t>
                      </a: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  <a:hlinkClick r:id="rId3"/>
                        </a:rPr>
                        <a:t>https://www.bbc.co.uk/programmes/p021syjk</a:t>
                      </a:r>
                      <a:endParaRPr kumimoji="0" lang="en-GB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Summarise in your own words.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Create</a:t>
                      </a: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 </a:t>
                      </a:r>
                      <a:endParaRPr kumimoji="0" lang="en-GB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Create </a:t>
                      </a: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a </a:t>
                      </a:r>
                      <a:r>
                        <a:rPr kumimoji="0" lang="en-US" sz="1400" b="0" i="0" u="sng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TikTok</a:t>
                      </a: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 </a:t>
                      </a: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 style video </a:t>
                      </a: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about either </a:t>
                      </a: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the </a:t>
                      </a:r>
                      <a:r>
                        <a:rPr kumimoji="0" lang="en-GB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periodic table or electrical circuits.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Include at least 4 facts.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Remember upload to </a:t>
                      </a: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O</a:t>
                      </a: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ne</a:t>
                      </a: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N</a:t>
                      </a:r>
                      <a:r>
                        <a:rPr kumimoji="0" lang="en-US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ote</a:t>
                      </a: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!</a:t>
                      </a:r>
                    </a:p>
                    <a:p>
                      <a:endParaRPr lang="en-GB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10526276"/>
                  </a:ext>
                </a:extLst>
              </a:tr>
              <a:tr h="172437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Experiment at Home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Build an electrochemical cell at home </a:t>
                      </a: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  <a:hlinkClick r:id="rId4"/>
                        </a:rPr>
                        <a:t>https://youtu.be/VCKsiQXLlAc?si=QwyFkfJ2fmQv_6t5</a:t>
                      </a: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   or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  <a:hlinkClick r:id="rId5"/>
                        </a:rPr>
                        <a:t>https://www.instructables.com/DIY-Battery-Galvanic-cell/</a:t>
                      </a:r>
                      <a:endParaRPr kumimoji="0" lang="en-GB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Or find examples of elements and compounds in your home.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Record your observations </a:t>
                      </a: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in a format of your choice </a:t>
                      </a: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and share via </a:t>
                      </a: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O</a:t>
                      </a: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ne</a:t>
                      </a: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N</a:t>
                      </a:r>
                      <a:r>
                        <a:rPr kumimoji="0" lang="en-US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ote</a:t>
                      </a: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.</a:t>
                      </a: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Calibri"/>
                        </a:rPr>
                        <a:t>Can a lemon power a light bulb?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Calibri"/>
                        </a:rPr>
                        <a:t>Pick &amp; Mix Home Tasks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Verdana" panose="020B0604030504040204" pitchFamily="34" charset="0"/>
                        <a:ea typeface="Verdana" panose="020B0604030504040204" pitchFamily="34" charset="0"/>
                        <a:cs typeface="Calibri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Calibri"/>
                        </a:rPr>
                        <a:t>Chose at least two of these tasks to be completed at home. </a:t>
                      </a: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Upload your responses to the OneNote </a:t>
                      </a: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page </a:t>
                      </a: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for this unit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Share your learning</a:t>
                      </a:r>
                      <a:endParaRPr kumimoji="0" lang="en-US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Talk to your grown ups, discuss </a:t>
                      </a:r>
                      <a:r>
                        <a:rPr kumimoji="0" lang="en-GB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current and voltage</a:t>
                      </a: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, how are they different? How are they connected?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Record in </a:t>
                      </a: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O</a:t>
                      </a: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ne</a:t>
                      </a: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N</a:t>
                      </a:r>
                      <a:r>
                        <a:rPr kumimoji="0" lang="en-US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ote</a:t>
                      </a: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 </a:t>
                      </a:r>
                      <a:endParaRPr kumimoji="0" lang="en-GB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3 facts that you shared and one question your grown up asked.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06090542"/>
                  </a:ext>
                </a:extLst>
              </a:tr>
              <a:tr h="17243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UNSDG</a:t>
                      </a: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563C1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  <a:hlinkClick r:id="rId6"/>
                        </a:rPr>
                        <a:t>https://sdgs.un.org/goals</a:t>
                      </a: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​</a:t>
                      </a:r>
                      <a:endParaRPr kumimoji="0" lang="en-GB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Which sustainable development goal(s) link most closely to this topic? </a:t>
                      </a: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​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​</a:t>
                      </a: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Record in </a:t>
                      </a: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O</a:t>
                      </a: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ne</a:t>
                      </a: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N</a:t>
                      </a:r>
                      <a:r>
                        <a:rPr kumimoji="0" lang="en-US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ote</a:t>
                      </a: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 </a:t>
                      </a: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​</a:t>
                      </a:r>
                      <a:endParaRPr kumimoji="0" lang="en-GB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The number of the goal, write 2 sentences to explain how this goal is linked to your learning.</a:t>
                      </a: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​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Research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Dimitri Mendeleev, John Newlands, Luigi Galvani and Alessandro Volta were influential scientists.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Create a profile for one of these scientists include when they lived, where they worked, their most important discoveries and at least 2 other facts.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Calibri"/>
                        </a:rPr>
                        <a:t>Problem Solving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Calibri"/>
                        </a:rPr>
                        <a:t>Look for devices in your home powered by </a:t>
                      </a:r>
                      <a:r>
                        <a:rPr kumimoji="0" lang="en-GB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Calibri"/>
                        </a:rPr>
                        <a:t>batteries</a:t>
                      </a: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Calibri"/>
                        </a:rPr>
                        <a:t>. Note the name of the device and the size/voltage of the battery.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Calibri"/>
                        </a:rPr>
                        <a:t>Record this information in a table. Write a sentence to describe your findings. </a:t>
                      </a:r>
                      <a:endParaRPr kumimoji="0" lang="en-GB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329512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466541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221225" y="224776"/>
          <a:ext cx="9512709" cy="63825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70903">
                  <a:extLst>
                    <a:ext uri="{9D8B030D-6E8A-4147-A177-3AD203B41FA5}">
                      <a16:colId xmlns:a16="http://schemas.microsoft.com/office/drawing/2014/main" val="2174051006"/>
                    </a:ext>
                  </a:extLst>
                </a:gridCol>
                <a:gridCol w="3170903">
                  <a:extLst>
                    <a:ext uri="{9D8B030D-6E8A-4147-A177-3AD203B41FA5}">
                      <a16:colId xmlns:a16="http://schemas.microsoft.com/office/drawing/2014/main" val="1386860274"/>
                    </a:ext>
                  </a:extLst>
                </a:gridCol>
                <a:gridCol w="3170903">
                  <a:extLst>
                    <a:ext uri="{9D8B030D-6E8A-4147-A177-3AD203B41FA5}">
                      <a16:colId xmlns:a16="http://schemas.microsoft.com/office/drawing/2014/main" val="3864820759"/>
                    </a:ext>
                  </a:extLst>
                </a:gridCol>
              </a:tblGrid>
              <a:tr h="196798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Calibri"/>
                        </a:rPr>
                        <a:t>Careers</a:t>
                      </a: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Calibri"/>
                        </a:rPr>
                        <a:t>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Calibri"/>
                        </a:rPr>
                        <a:t>Date</a:t>
                      </a: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Reading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Date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Create</a:t>
                      </a: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 </a:t>
                      </a:r>
                      <a:endParaRPr kumimoji="0" lang="en-GB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Date</a:t>
                      </a: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  <a:p>
                      <a:endParaRPr lang="en-GB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10526276"/>
                  </a:ext>
                </a:extLst>
              </a:tr>
              <a:tr h="244653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Experiment at Home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Date</a:t>
                      </a: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Calibri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Calibri"/>
                        </a:rPr>
                        <a:t>Pick &amp; Mix Home Tasks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Verdana" panose="020B0604030504040204" pitchFamily="34" charset="0"/>
                        <a:ea typeface="Verdana" panose="020B0604030504040204" pitchFamily="34" charset="0"/>
                        <a:cs typeface="Calibri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Calibri"/>
                        </a:rPr>
                        <a:t>Chose at least two of these tasks to be completed at home. </a:t>
                      </a: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Upload your responses to the OneNote </a:t>
                      </a: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page </a:t>
                      </a: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for this unit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Share your learning</a:t>
                      </a:r>
                      <a:endParaRPr kumimoji="0" lang="en-US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Date</a:t>
                      </a: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06090542"/>
                  </a:ext>
                </a:extLst>
              </a:tr>
              <a:tr h="196798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UNSDG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Date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Research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Date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Calibri"/>
                        </a:rPr>
                        <a:t>Problem Solving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Calibri"/>
                        </a:rPr>
                        <a:t>Date</a:t>
                      </a:r>
                      <a:endParaRPr kumimoji="0" lang="en-GB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  <a:p>
                      <a:endParaRPr lang="en-GB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32951291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FB4E365D-2C61-4515-B580-FEBCC2FA337A}"/>
              </a:ext>
            </a:extLst>
          </p:cNvPr>
          <p:cNvSpPr/>
          <p:nvPr/>
        </p:nvSpPr>
        <p:spPr>
          <a:xfrm>
            <a:off x="157676" y="129746"/>
            <a:ext cx="9635253" cy="6598508"/>
          </a:xfrm>
          <a:prstGeom prst="rect">
            <a:avLst/>
          </a:prstGeom>
          <a:noFill/>
          <a:ln w="57150">
            <a:solidFill>
              <a:srgbClr val="7030A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34628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7395f1d8-5918-4152-b923-42bb9ac75c24">
      <Terms xmlns="http://schemas.microsoft.com/office/infopath/2007/PartnerControls"/>
    </lcf76f155ced4ddcb4097134ff3c332f>
    <TaxCatchAll xmlns="328dc491-091e-4e2b-8257-c97a4822285c" xsi:nil="true"/>
    <SharedWithUsers xmlns="328dc491-091e-4e2b-8257-c97a4822285c">
      <UserInfo>
        <DisplayName/>
        <AccountId xsi:nil="true"/>
        <AccountType/>
      </UserInfo>
    </SharedWithUsers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0085473457E014E87EDF307BBB8B477" ma:contentTypeVersion="17" ma:contentTypeDescription="Create a new document." ma:contentTypeScope="" ma:versionID="9eafa67c399fb8c919aebf7b9fedc34f">
  <xsd:schema xmlns:xsd="http://www.w3.org/2001/XMLSchema" xmlns:xs="http://www.w3.org/2001/XMLSchema" xmlns:p="http://schemas.microsoft.com/office/2006/metadata/properties" xmlns:ns2="7395f1d8-5918-4152-b923-42bb9ac75c24" xmlns:ns3="328dc491-091e-4e2b-8257-c97a4822285c" targetNamespace="http://schemas.microsoft.com/office/2006/metadata/properties" ma:root="true" ma:fieldsID="4fe81d4cbaf8c7e84d64b1a08ec04a48" ns2:_="" ns3:_="">
    <xsd:import namespace="7395f1d8-5918-4152-b923-42bb9ac75c24"/>
    <xsd:import namespace="328dc491-091e-4e2b-8257-c97a4822285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Location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395f1d8-5918-4152-b923-42bb9ac75c2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ca8110b4-7946-418e-8ab0-d3d0ec8bffd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3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28dc491-091e-4e2b-8257-c97a4822285c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682fa13c-a21d-4018-b0d5-3f1c14f359f8}" ma:internalName="TaxCatchAll" ma:showField="CatchAllData" ma:web="328dc491-091e-4e2b-8257-c97a4822285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4E1DD5D-F346-499D-A1F0-727C9B026744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7395f1d8-5918-4152-b923-42bb9ac75c24"/>
    <ds:schemaRef ds:uri="328dc491-091e-4e2b-8257-c97a4822285c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32C30F74-CDC4-4AEE-8AE9-40062062DD4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F46F425-CC74-4612-8F68-FFAEE3CBC5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395f1d8-5918-4152-b923-42bb9ac75c24"/>
    <ds:schemaRef ds:uri="328dc491-091e-4e2b-8257-c97a4822285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1807</TotalTime>
  <Words>391</Words>
  <Application>Microsoft Office PowerPoint</Application>
  <PresentationFormat>A4 Paper (210x297 mm)</PresentationFormat>
  <Paragraphs>58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Luisa Burgess</dc:creator>
  <cp:lastModifiedBy>Mrs Burgess</cp:lastModifiedBy>
  <cp:revision>856</cp:revision>
  <dcterms:created xsi:type="dcterms:W3CDTF">2021-03-12T15:42:02Z</dcterms:created>
  <dcterms:modified xsi:type="dcterms:W3CDTF">2023-11-07T10:53:12Z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0x01010020085473457E014E87EDF307BBB8B477</vt:lpwstr>
  </property>
  <property fmtid="{D5CDD505-2E9C-101B-9397-08002B2CF9AE}" pid="3" name="MediaServiceImageTags">
    <vt:lpwstr/>
  </property>
  <property fmtid="{D5CDD505-2E9C-101B-9397-08002B2CF9AE}" pid="4" name="Order">
    <vt:r8>12538800</vt:r8>
  </property>
  <property fmtid="{D5CDD505-2E9C-101B-9397-08002B2CF9AE}" pid="5" name="ComplianceAssetId">
    <vt:lpwstr/>
  </property>
  <property fmtid="{D5CDD505-2E9C-101B-9397-08002B2CF9AE}" pid="6" name="_ExtendedDescription">
    <vt:lpwstr/>
  </property>
  <property fmtid="{D5CDD505-2E9C-101B-9397-08002B2CF9AE}" pid="7" name="TriggerFlowInfo">
    <vt:lpwstr/>
  </property>
</Properties>
</file>