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4" r:id="rId4"/>
  </p:sldMasterIdLst>
  <p:notesMasterIdLst>
    <p:notesMasterId r:id="rId9"/>
  </p:notesMasterIdLst>
  <p:handoutMasterIdLst>
    <p:handoutMasterId r:id="rId10"/>
  </p:handoutMasterIdLst>
  <p:sldIdLst>
    <p:sldId id="303" r:id="rId5"/>
    <p:sldId id="299" r:id="rId6"/>
    <p:sldId id="302" r:id="rId7"/>
    <p:sldId id="304" r:id="rId8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53A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74" autoAdjust="0"/>
    <p:restoredTop sz="94660"/>
  </p:normalViewPr>
  <p:slideViewPr>
    <p:cSldViewPr snapToGrid="0">
      <p:cViewPr varScale="1">
        <p:scale>
          <a:sx n="50" d="100"/>
          <a:sy n="50" d="100"/>
        </p:scale>
        <p:origin x="883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0F234-1514-46C2-A15D-F23B8A9B42D0}" type="datetimeFigureOut">
              <a:rPr lang="en-GB" smtClean="0"/>
              <a:t>26/05/2022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69FA5B-53C6-449C-B1CB-5A4783764F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3109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9218EB-5761-4D3B-9A7B-AAADC9D90280}" type="datetimeFigureOut">
              <a:rPr lang="en-GB" smtClean="0"/>
              <a:t>26/05/2022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13F0FE-E68C-40C1-8B54-C7DDDFC25E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9992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13F0FE-E68C-40C1-8B54-C7DDDFC25EF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842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840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449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934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6802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47537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6690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5/26/2022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0751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567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004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32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5/26/2022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408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06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416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541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5/26/2022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4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5/26/2022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751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898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" y="0"/>
            <a:ext cx="10515600" cy="1325563"/>
          </a:xfrm>
        </p:spPr>
        <p:txBody>
          <a:bodyPr>
            <a:normAutofit/>
          </a:bodyPr>
          <a:lstStyle/>
          <a:p>
            <a:r>
              <a:rPr lang="en-GB" sz="4000" dirty="0" smtClean="0">
                <a:solidFill>
                  <a:schemeClr val="accent1">
                    <a:lumMod val="50000"/>
                  </a:schemeClr>
                </a:solidFill>
              </a:rPr>
              <a:t>What has the Pupil </a:t>
            </a:r>
            <a:r>
              <a:rPr lang="en-GB" sz="4000" dirty="0">
                <a:solidFill>
                  <a:schemeClr val="accent1">
                    <a:lumMod val="50000"/>
                  </a:schemeClr>
                </a:solidFill>
              </a:rPr>
              <a:t>P</a:t>
            </a:r>
            <a:r>
              <a:rPr lang="en-GB" sz="4000" dirty="0" smtClean="0">
                <a:solidFill>
                  <a:schemeClr val="accent1">
                    <a:lumMod val="50000"/>
                  </a:schemeClr>
                </a:solidFill>
              </a:rPr>
              <a:t>arliament achieved so far?</a:t>
            </a:r>
            <a:endParaRPr lang="en-GB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563"/>
            <a:ext cx="10515600" cy="4351338"/>
          </a:xfrm>
        </p:spPr>
        <p:txBody>
          <a:bodyPr>
            <a:noAutofit/>
          </a:bodyPr>
          <a:lstStyle/>
          <a:p>
            <a:r>
              <a:rPr lang="en-GB" sz="2800" dirty="0" smtClean="0"/>
              <a:t>Communication platform well established (Teams).</a:t>
            </a:r>
          </a:p>
          <a:p>
            <a:r>
              <a:rPr lang="en-GB" sz="2800" dirty="0" smtClean="0"/>
              <a:t>Raising profile via social media (Twitter/Sway Newsletter).</a:t>
            </a:r>
          </a:p>
          <a:p>
            <a:r>
              <a:rPr lang="en-GB" sz="2800" dirty="0" smtClean="0"/>
              <a:t>Clear calendar made and available for all involved.</a:t>
            </a:r>
          </a:p>
          <a:p>
            <a:r>
              <a:rPr lang="en-GB" sz="2800" dirty="0" smtClean="0"/>
              <a:t>Pupil Cabinet link to Pupil Parliament established. </a:t>
            </a:r>
          </a:p>
          <a:p>
            <a:r>
              <a:rPr lang="en-GB" sz="2800" dirty="0" smtClean="0"/>
              <a:t>Pilot scheme Pupil Learning Rounds cycle one completed.</a:t>
            </a:r>
          </a:p>
          <a:p>
            <a:pPr lvl="2"/>
            <a:r>
              <a:rPr lang="en-GB" sz="2000" dirty="0" smtClean="0"/>
              <a:t>Focus on learning engagement through questioning. </a:t>
            </a:r>
          </a:p>
          <a:p>
            <a:pPr lvl="2"/>
            <a:r>
              <a:rPr lang="en-GB" sz="2000" dirty="0" smtClean="0"/>
              <a:t>Most faculties took part.  </a:t>
            </a:r>
          </a:p>
          <a:p>
            <a:pPr lvl="2"/>
            <a:r>
              <a:rPr lang="en-GB" sz="2000" dirty="0" smtClean="0"/>
              <a:t>Minimum of 2 observations per faculty completed. </a:t>
            </a:r>
          </a:p>
          <a:p>
            <a:pPr lvl="2"/>
            <a:r>
              <a:rPr lang="en-GB" sz="2000" dirty="0" smtClean="0"/>
              <a:t>Link teacher feedback positive (glow form).</a:t>
            </a:r>
          </a:p>
          <a:p>
            <a:pPr lvl="2"/>
            <a:r>
              <a:rPr lang="en-GB" sz="2000" dirty="0" smtClean="0"/>
              <a:t>Pupil engagement high and enthusiastic. </a:t>
            </a:r>
            <a:endParaRPr lang="en-GB" sz="2000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8603" y="5318760"/>
            <a:ext cx="1317034" cy="1246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789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2981791" y="436251"/>
            <a:ext cx="5695920" cy="5571909"/>
            <a:chOff x="-886200" y="377155"/>
            <a:chExt cx="5695920" cy="5571909"/>
          </a:xfrm>
        </p:grpSpPr>
        <p:pic>
          <p:nvPicPr>
            <p:cNvPr id="7" name="Picture 6" descr="Circle PNG, Circle Transparent Background - FreeIconsPNG"/>
            <p:cNvPicPr>
              <a:picLocks noChangeAspect="1" noChangeArrowheads="1"/>
            </p:cNvPicPr>
            <p:nvPr/>
          </p:nvPicPr>
          <p:blipFill>
            <a:blip r:embed="rId3">
              <a:grayscl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PlasticWrap/>
                      </a14:imgEffect>
                      <a14:imgEffect>
                        <a14:saturation sat="33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886200" y="377155"/>
              <a:ext cx="5695920" cy="55719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8" name="Group 7"/>
            <p:cNvGrpSpPr/>
            <p:nvPr/>
          </p:nvGrpSpPr>
          <p:grpSpPr>
            <a:xfrm>
              <a:off x="715993" y="1907673"/>
              <a:ext cx="2434419" cy="2443590"/>
              <a:chOff x="499841" y="827553"/>
              <a:chExt cx="2434419" cy="2443590"/>
            </a:xfrm>
          </p:grpSpPr>
          <p:pic>
            <p:nvPicPr>
              <p:cNvPr id="18" name="Picture 26" descr="Download Dotted Circle Outline Pictures To Pin On Pinterest - Dashed Circle  No Background - Full Size PNG Image - PNGkit"/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9841" y="827553"/>
                <a:ext cx="2434419" cy="24435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9" name="Picture 10" descr="File:Circle Buff Solid.svg - Wikimedia Commons"/>
              <p:cNvPicPr preferRelativeResize="0"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6608" y="875011"/>
                <a:ext cx="2220883" cy="22955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0" name="TextBox 19"/>
              <p:cNvSpPr txBox="1"/>
              <p:nvPr/>
            </p:nvSpPr>
            <p:spPr>
              <a:xfrm>
                <a:off x="738455" y="1465899"/>
                <a:ext cx="2040909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GB" sz="16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What evidence of engaging learning did we observe?</a:t>
                </a:r>
                <a:endParaRPr lang="en-GB" sz="16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ctr">
                  <a:lnSpc>
                    <a:spcPct val="150000"/>
                  </a:lnSpc>
                </a:pPr>
                <a:endParaRPr lang="en-GB" sz="16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sp>
        <p:nvSpPr>
          <p:cNvPr id="21" name="TextBox 20"/>
          <p:cNvSpPr txBox="1"/>
          <p:nvPr/>
        </p:nvSpPr>
        <p:spPr>
          <a:xfrm>
            <a:off x="232864" y="2475183"/>
            <a:ext cx="2560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Questions asked to full class which allowed for multiple pupil to answer.</a:t>
            </a:r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19841" y="266718"/>
            <a:ext cx="3308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Pupils given opportunities to evaluate performance with peers. Naturally pupils questioned each other. </a:t>
            </a:r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4976" y="4035489"/>
            <a:ext cx="31184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Questioning was used to ensure safe use of equipment and highlight risks. </a:t>
            </a:r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7474" y="5595795"/>
            <a:ext cx="34935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Engaging learning was encouraged throughout lessons but spot check questions from teacher. Increased pace of lesson. </a:t>
            </a:r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382337" y="97441"/>
            <a:ext cx="29214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A range of open and closed questions used. </a:t>
            </a:r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887440" y="97441"/>
            <a:ext cx="41971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Pupils asked questions on what they thought next stages of learning was, gave pupils opportunity to actively think about next task not just be told what they are doing. </a:t>
            </a:r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751699" y="2806708"/>
            <a:ext cx="33747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While completing practical tasks pupils were asking each other questions before the teacher for help. </a:t>
            </a:r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451134" y="4706670"/>
            <a:ext cx="36486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Questioning throughout teacher demonstrations gave pupils opportunities to check their own understanding. </a:t>
            </a:r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303300" y="6015950"/>
            <a:ext cx="3269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Many questions asked for support with technology/physical tasks.</a:t>
            </a:r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-141069" y="1475355"/>
            <a:ext cx="3308864" cy="423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Peer assessment. </a:t>
            </a:r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572874" y="1611084"/>
            <a:ext cx="33747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Pupils able to answer majority of direct questions. </a:t>
            </a:r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887440" y="5961692"/>
            <a:ext cx="36486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Pupils able to applying learning to real life contexts. </a:t>
            </a:r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435910" y="4042326"/>
            <a:ext cx="36486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Pupils able to question peers.</a:t>
            </a:r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33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2997333" y="-2138857"/>
            <a:ext cx="6039968" cy="6271540"/>
            <a:chOff x="-934901" y="334798"/>
            <a:chExt cx="6039968" cy="6271540"/>
          </a:xfrm>
        </p:grpSpPr>
        <p:pic>
          <p:nvPicPr>
            <p:cNvPr id="6" name="Picture 5" descr="Circle PNG, Circle Transparent Background - FreeIconsPNG"/>
            <p:cNvPicPr>
              <a:picLocks noChangeAspect="1" noChangeArrowheads="1"/>
            </p:cNvPicPr>
            <p:nvPr/>
          </p:nvPicPr>
          <p:blipFill>
            <a:blip r:embed="rId2">
              <a:grayscl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PlasticWrap/>
                      </a14:imgEffect>
                      <a14:imgEffect>
                        <a14:saturation sat="33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872898" y="334798"/>
              <a:ext cx="5695920" cy="55719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7" name="Group 6"/>
            <p:cNvGrpSpPr/>
            <p:nvPr/>
          </p:nvGrpSpPr>
          <p:grpSpPr>
            <a:xfrm>
              <a:off x="715993" y="1907673"/>
              <a:ext cx="2434419" cy="2443590"/>
              <a:chOff x="499841" y="827553"/>
              <a:chExt cx="2434419" cy="2443590"/>
            </a:xfrm>
          </p:grpSpPr>
          <p:pic>
            <p:nvPicPr>
              <p:cNvPr id="17" name="Picture 26" descr="Download Dotted Circle Outline Pictures To Pin On Pinterest - Dashed Circle  No Background - Full Size PNG Image - PNGkit"/>
              <p:cNvPicPr>
                <a:picLocks noChangeAspect="1" noChangeArrowheads="1"/>
              </p:cNvPicPr>
              <p:nvPr/>
            </p:nvPicPr>
            <p:blipFill>
              <a:blip r:embed="rId4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9841" y="827553"/>
                <a:ext cx="2434419" cy="24435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8" name="Picture 10" descr="File:Circle Buff Solid.svg - Wikimedia Commons"/>
              <p:cNvPicPr preferRelativeResize="0"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6608" y="875011"/>
                <a:ext cx="2220883" cy="22955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9" name="TextBox 18"/>
              <p:cNvSpPr txBox="1"/>
              <p:nvPr/>
            </p:nvSpPr>
            <p:spPr>
              <a:xfrm>
                <a:off x="738455" y="1574642"/>
                <a:ext cx="2040909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GB" sz="1600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Moving Forward Discussion</a:t>
                </a:r>
                <a:endParaRPr lang="en-GB" sz="16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ctr">
                  <a:lnSpc>
                    <a:spcPct val="150000"/>
                  </a:lnSpc>
                </a:pPr>
                <a:endParaRPr lang="en-GB" sz="16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59EE4F61-2802-44E6-A779-64FD793B26B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79684" y="498038"/>
              <a:ext cx="4264" cy="1332000"/>
            </a:xfrm>
            <a:prstGeom prst="line">
              <a:avLst/>
            </a:prstGeom>
            <a:ln w="3175">
              <a:solidFill>
                <a:srgbClr val="336699"/>
              </a:solidFill>
              <a:prstDash val="sysDot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9EE4F61-2802-44E6-A779-64FD793B26B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844534" y="3621449"/>
              <a:ext cx="1467150" cy="619323"/>
            </a:xfrm>
            <a:prstGeom prst="line">
              <a:avLst/>
            </a:prstGeom>
            <a:ln w="3175">
              <a:solidFill>
                <a:srgbClr val="336699"/>
              </a:solidFill>
              <a:prstDash val="sysDot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9EE4F61-2802-44E6-A779-64FD793B26B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276015" y="4464437"/>
              <a:ext cx="1230623" cy="1134484"/>
            </a:xfrm>
            <a:prstGeom prst="line">
              <a:avLst/>
            </a:prstGeom>
            <a:ln w="3175">
              <a:solidFill>
                <a:srgbClr val="336699"/>
              </a:solidFill>
              <a:prstDash val="sysDot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9EE4F61-2802-44E6-A779-64FD793B26B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-934901" y="2837437"/>
              <a:ext cx="1317772" cy="5824"/>
            </a:xfrm>
            <a:prstGeom prst="line">
              <a:avLst/>
            </a:prstGeom>
            <a:ln w="3175">
              <a:solidFill>
                <a:srgbClr val="336699"/>
              </a:solidFill>
              <a:prstDash val="sysDot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9EE4F61-2802-44E6-A779-64FD793B26B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-390320" y="858967"/>
              <a:ext cx="1290048" cy="1018529"/>
            </a:xfrm>
            <a:prstGeom prst="line">
              <a:avLst/>
            </a:prstGeom>
            <a:ln w="3175">
              <a:solidFill>
                <a:srgbClr val="336699"/>
              </a:solidFill>
              <a:prstDash val="sysDot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9EE4F61-2802-44E6-A779-64FD793B26B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56122" y="858967"/>
              <a:ext cx="1183156" cy="1014290"/>
            </a:xfrm>
            <a:prstGeom prst="line">
              <a:avLst/>
            </a:prstGeom>
            <a:ln w="3175">
              <a:solidFill>
                <a:srgbClr val="336699"/>
              </a:solidFill>
              <a:prstDash val="sysDot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59EE4F61-2802-44E6-A779-64FD793B26B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47700" y="2811631"/>
              <a:ext cx="1257367" cy="25806"/>
            </a:xfrm>
            <a:prstGeom prst="line">
              <a:avLst/>
            </a:prstGeom>
            <a:ln w="3175">
              <a:solidFill>
                <a:srgbClr val="336699"/>
              </a:solidFill>
              <a:prstDash val="sysDot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59EE4F61-2802-44E6-A779-64FD793B26B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80529" y="4630531"/>
              <a:ext cx="542679" cy="1975807"/>
            </a:xfrm>
            <a:prstGeom prst="line">
              <a:avLst/>
            </a:prstGeom>
            <a:ln w="3175">
              <a:solidFill>
                <a:srgbClr val="336699"/>
              </a:solidFill>
              <a:prstDash val="sysDot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106033" y="120296"/>
            <a:ext cx="29816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More challenge on what wider skills they are utilising/developing. </a:t>
            </a:r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9587" y="1618267"/>
            <a:ext cx="25525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At start of lesson co-construct success criteria. </a:t>
            </a:r>
          </a:p>
          <a:p>
            <a:pPr algn="ctr"/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Suggested started ‘Why are we learning this today?’ </a:t>
            </a:r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127559" y="194249"/>
            <a:ext cx="29107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Further improving engagement through asking ‘What do you think we will do next?’</a:t>
            </a:r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80011" y="3515619"/>
            <a:ext cx="25388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When in s</a:t>
            </a:r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maller groups pupils feel </a:t>
            </a:r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more comfortable to question and challenge their own learning. </a:t>
            </a:r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193431" y="3579050"/>
            <a:ext cx="22076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More group work to allow questioning of peers. </a:t>
            </a:r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175015" y="1586743"/>
            <a:ext cx="24520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Creating an environment where pupils feel confident to challenge peers and ask more questions. </a:t>
            </a:r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059438" y="4719823"/>
            <a:ext cx="2255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Incorporating more opportunities for questions during theory setting (not just when stuck).</a:t>
            </a:r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9EE4F61-2802-44E6-A779-64FD793B26BB}"/>
              </a:ext>
            </a:extLst>
          </p:cNvPr>
          <p:cNvCxnSpPr>
            <a:cxnSpLocks/>
          </p:cNvCxnSpPr>
          <p:nvPr/>
        </p:nvCxnSpPr>
        <p:spPr>
          <a:xfrm>
            <a:off x="6218487" y="2188197"/>
            <a:ext cx="621782" cy="1944486"/>
          </a:xfrm>
          <a:prstGeom prst="line">
            <a:avLst/>
          </a:prstGeom>
          <a:ln w="3175">
            <a:solidFill>
              <a:srgbClr val="336699"/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9EE4F61-2802-44E6-A779-64FD793B26BB}"/>
              </a:ext>
            </a:extLst>
          </p:cNvPr>
          <p:cNvCxnSpPr>
            <a:cxnSpLocks/>
          </p:cNvCxnSpPr>
          <p:nvPr/>
        </p:nvCxnSpPr>
        <p:spPr>
          <a:xfrm>
            <a:off x="7502405" y="1009029"/>
            <a:ext cx="1323357" cy="797436"/>
          </a:xfrm>
          <a:prstGeom prst="line">
            <a:avLst/>
          </a:prstGeom>
          <a:ln w="3175">
            <a:solidFill>
              <a:srgbClr val="336699"/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922745" y="4769925"/>
            <a:ext cx="22674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Less teacher led questioning, pupils have more opportunity to critically think for themselves.  </a:t>
            </a:r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9EE4F61-2802-44E6-A779-64FD793B26BB}"/>
              </a:ext>
            </a:extLst>
          </p:cNvPr>
          <p:cNvCxnSpPr>
            <a:cxnSpLocks/>
          </p:cNvCxnSpPr>
          <p:nvPr/>
        </p:nvCxnSpPr>
        <p:spPr>
          <a:xfrm>
            <a:off x="7135900" y="1886621"/>
            <a:ext cx="907489" cy="1273819"/>
          </a:xfrm>
          <a:prstGeom prst="line">
            <a:avLst/>
          </a:prstGeom>
          <a:ln w="3175">
            <a:solidFill>
              <a:srgbClr val="336699"/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3045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" y="0"/>
            <a:ext cx="10515600" cy="1325563"/>
          </a:xfrm>
        </p:spPr>
        <p:txBody>
          <a:bodyPr>
            <a:normAutofit/>
          </a:bodyPr>
          <a:lstStyle/>
          <a:p>
            <a:r>
              <a:rPr lang="en-GB" sz="4000" dirty="0" smtClean="0">
                <a:solidFill>
                  <a:schemeClr val="accent1">
                    <a:lumMod val="50000"/>
                  </a:schemeClr>
                </a:solidFill>
              </a:rPr>
              <a:t>Next steps for Pupil Parliament:</a:t>
            </a:r>
            <a:endParaRPr lang="en-GB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" y="990283"/>
            <a:ext cx="10515600" cy="4351338"/>
          </a:xfrm>
        </p:spPr>
        <p:txBody>
          <a:bodyPr>
            <a:noAutofit/>
          </a:bodyPr>
          <a:lstStyle/>
          <a:p>
            <a:r>
              <a:rPr lang="en-GB" sz="2400" dirty="0" smtClean="0"/>
              <a:t>P7 Transitions input. </a:t>
            </a:r>
          </a:p>
          <a:p>
            <a:r>
              <a:rPr lang="en-GB" sz="2400" dirty="0" smtClean="0"/>
              <a:t>Increase update for next academic year.</a:t>
            </a:r>
          </a:p>
          <a:p>
            <a:r>
              <a:rPr lang="en-GB" sz="2400" dirty="0" smtClean="0"/>
              <a:t>Continue to raise profile via social media (Twitter/Sway Newsletter).</a:t>
            </a:r>
          </a:p>
          <a:p>
            <a:r>
              <a:rPr lang="en-GB" sz="2400" dirty="0" smtClean="0"/>
              <a:t>Establish calendar for next academic year.</a:t>
            </a:r>
          </a:p>
          <a:p>
            <a:r>
              <a:rPr lang="en-GB" sz="2400" dirty="0" smtClean="0"/>
              <a:t>Embed Pupil Learning Rounds in </a:t>
            </a:r>
            <a:r>
              <a:rPr lang="en-GB" sz="2400" dirty="0" smtClean="0"/>
              <a:t>schools ethos.</a:t>
            </a:r>
            <a:endParaRPr lang="en-GB" sz="2400" dirty="0" smtClean="0"/>
          </a:p>
          <a:p>
            <a:pPr lvl="2"/>
            <a:r>
              <a:rPr lang="en-GB" sz="1800" dirty="0" smtClean="0"/>
              <a:t>Gather more data. </a:t>
            </a:r>
          </a:p>
          <a:p>
            <a:pPr lvl="2"/>
            <a:r>
              <a:rPr lang="en-GB" sz="1800" dirty="0" smtClean="0"/>
              <a:t>Increase number of pupils involved.</a:t>
            </a:r>
          </a:p>
          <a:p>
            <a:pPr lvl="2"/>
            <a:r>
              <a:rPr lang="en-GB" sz="1800" dirty="0" smtClean="0"/>
              <a:t>Reflect on the data gathered from cycle one and share with wider school.</a:t>
            </a:r>
          </a:p>
          <a:p>
            <a:pPr lvl="2"/>
            <a:r>
              <a:rPr lang="en-GB" sz="1800" dirty="0" smtClean="0"/>
              <a:t>Add a layer of coaching into Pupil Learning Rounds process for pupils to deepen their understanding. </a:t>
            </a:r>
          </a:p>
          <a:p>
            <a:pPr lvl="2"/>
            <a:r>
              <a:rPr lang="en-GB" sz="1800" dirty="0" smtClean="0"/>
              <a:t>Pupils create in faculties a question prompt unique to their faculty for pupils to use for them to feel more confident with questioning. </a:t>
            </a:r>
            <a:endParaRPr lang="en-GB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8480" y="5486400"/>
            <a:ext cx="1317034" cy="1246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79631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0256EEC1D0D443956D830E33971C02" ma:contentTypeVersion="14" ma:contentTypeDescription="Create a new document." ma:contentTypeScope="" ma:versionID="3390e0a812684f102aaa9d01dcce7f6e">
  <xsd:schema xmlns:xsd="http://www.w3.org/2001/XMLSchema" xmlns:xs="http://www.w3.org/2001/XMLSchema" xmlns:p="http://schemas.microsoft.com/office/2006/metadata/properties" xmlns:ns3="5acb82fe-a1b9-42d3-85d2-f1c586abbfdb" xmlns:ns4="58182ebd-72a1-44b0-8d81-b523bea46b36" targetNamespace="http://schemas.microsoft.com/office/2006/metadata/properties" ma:root="true" ma:fieldsID="02f992323a079a91bc859077fe4da0f9" ns3:_="" ns4:_="">
    <xsd:import namespace="5acb82fe-a1b9-42d3-85d2-f1c586abbfdb"/>
    <xsd:import namespace="58182ebd-72a1-44b0-8d81-b523bea46b3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cb82fe-a1b9-42d3-85d2-f1c586abbfd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182ebd-72a1-44b0-8d81-b523bea46b3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FEC885D-5EFB-45BC-9E44-E75C687EE91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1F88633-D90B-4C79-B22B-01125B5A630E}">
  <ds:schemaRefs>
    <ds:schemaRef ds:uri="http://schemas.microsoft.com/office/2006/metadata/properties"/>
    <ds:schemaRef ds:uri="http://schemas.microsoft.com/office/2006/documentManagement/types"/>
    <ds:schemaRef ds:uri="5acb82fe-a1b9-42d3-85d2-f1c586abbfdb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58182ebd-72a1-44b0-8d81-b523bea46b36"/>
    <ds:schemaRef ds:uri="http://purl.org/dc/terms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CF9D2CF-597B-4198-AF52-5EDD81B681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cb82fe-a1b9-42d3-85d2-f1c586abbfdb"/>
    <ds:schemaRef ds:uri="58182ebd-72a1-44b0-8d81-b523bea46b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1179</TotalTime>
  <Words>483</Words>
  <Application>Microsoft Office PowerPoint</Application>
  <PresentationFormat>Widescreen</PresentationFormat>
  <Paragraphs>47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Trebuchet MS</vt:lpstr>
      <vt:lpstr>Wingdings 3</vt:lpstr>
      <vt:lpstr>Facet</vt:lpstr>
      <vt:lpstr>What has the Pupil Parliament achieved so far?</vt:lpstr>
      <vt:lpstr>PowerPoint Presentation</vt:lpstr>
      <vt:lpstr>PowerPoint Presentation</vt:lpstr>
      <vt:lpstr>Next steps for Pupil Parliament:</vt:lpstr>
    </vt:vector>
  </TitlesOfParts>
  <Company>West Lothian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nicola.mckeeman1</dc:creator>
  <cp:lastModifiedBy>Miss Welsh</cp:lastModifiedBy>
  <cp:revision>122</cp:revision>
  <dcterms:created xsi:type="dcterms:W3CDTF">2018-06-28T13:19:19Z</dcterms:created>
  <dcterms:modified xsi:type="dcterms:W3CDTF">2022-05-26T11:43:01Z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0x010100E90256EEC1D0D443956D830E33971C02</vt:lpwstr>
  </property>
</Properties>
</file>