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6" r:id="rId2"/>
    <p:sldId id="259" r:id="rId3"/>
    <p:sldId id="269" r:id="rId4"/>
    <p:sldId id="260" r:id="rId5"/>
    <p:sldId id="258" r:id="rId6"/>
    <p:sldId id="261" r:id="rId7"/>
    <p:sldId id="263" r:id="rId8"/>
    <p:sldId id="262" r:id="rId9"/>
    <p:sldId id="268" r:id="rId10"/>
    <p:sldId id="264" r:id="rId11"/>
    <p:sldId id="265" r:id="rId12"/>
    <p:sldId id="266" r:id="rId13"/>
    <p:sldId id="267" r:id="rId14"/>
    <p:sldId id="270"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9" autoAdjust="0"/>
    <p:restoredTop sz="86314" autoAdjust="0"/>
  </p:normalViewPr>
  <p:slideViewPr>
    <p:cSldViewPr snapToGrid="0">
      <p:cViewPr varScale="1">
        <p:scale>
          <a:sx n="63" d="100"/>
          <a:sy n="63" d="100"/>
        </p:scale>
        <p:origin x="102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5CD309-4125-4327-9363-000E6D05FBC9}" type="datetimeFigureOut">
              <a:rPr lang="en-GB" smtClean="0"/>
              <a:t>15/11/2021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807227-8A18-43B3-A628-AF48DF5F26D9}" type="slidenum">
              <a:rPr lang="en-GB" smtClean="0"/>
              <a:t>‹#›</a:t>
            </a:fld>
            <a:endParaRPr lang="en-GB"/>
          </a:p>
        </p:txBody>
      </p:sp>
    </p:spTree>
    <p:extLst>
      <p:ext uri="{BB962C8B-B14F-4D97-AF65-F5344CB8AC3E}">
        <p14:creationId xmlns:p14="http://schemas.microsoft.com/office/powerpoint/2010/main" val="3256736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Mrs M Good morning.</a:t>
            </a:r>
            <a:r>
              <a:rPr lang="en-GB" baseline="0" dirty="0" smtClean="0"/>
              <a:t>  A group of pupils are working very hard to review the current anti-bullying policy in school and they will present this morning’s assembly.  This week is National Anti-Bullying Week and our aim this morning and throughout this week is to raise awareness of anti-bullying, highlight the issue and encourage kindness.</a:t>
            </a:r>
            <a:endParaRPr lang="en-GB" dirty="0"/>
          </a:p>
        </p:txBody>
      </p:sp>
      <p:sp>
        <p:nvSpPr>
          <p:cNvPr id="4" name="Slide Number Placeholder 3"/>
          <p:cNvSpPr>
            <a:spLocks noGrp="1"/>
          </p:cNvSpPr>
          <p:nvPr>
            <p:ph type="sldNum" sz="quarter" idx="10"/>
          </p:nvPr>
        </p:nvSpPr>
        <p:spPr/>
        <p:txBody>
          <a:bodyPr/>
          <a:lstStyle/>
          <a:p>
            <a:fld id="{84807227-8A18-43B3-A628-AF48DF5F26D9}" type="slidenum">
              <a:rPr lang="en-GB" smtClean="0"/>
              <a:t>1</a:t>
            </a:fld>
            <a:endParaRPr lang="en-GB"/>
          </a:p>
        </p:txBody>
      </p:sp>
    </p:spTree>
    <p:extLst>
      <p:ext uri="{BB962C8B-B14F-4D97-AF65-F5344CB8AC3E}">
        <p14:creationId xmlns:p14="http://schemas.microsoft.com/office/powerpoint/2010/main" val="36059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Sarah-Jane</a:t>
            </a:r>
            <a:r>
              <a:rPr lang="en-GB" baseline="0" dirty="0" smtClean="0"/>
              <a:t> </a:t>
            </a:r>
            <a:r>
              <a:rPr lang="en-GB" dirty="0" smtClean="0"/>
              <a:t>We</a:t>
            </a:r>
            <a:r>
              <a:rPr lang="en-GB" baseline="0" dirty="0" smtClean="0"/>
              <a:t> all have the right to our own views and opinions but sometimes these can cause conflict.  Such conflict is unnecessary if we know how to respect one another.  Find out on Tuesday how you can do this and we can agree to disagree.</a:t>
            </a:r>
            <a:endParaRPr lang="en-GB" dirty="0"/>
          </a:p>
        </p:txBody>
      </p:sp>
      <p:sp>
        <p:nvSpPr>
          <p:cNvPr id="4" name="Slide Number Placeholder 3"/>
          <p:cNvSpPr>
            <a:spLocks noGrp="1"/>
          </p:cNvSpPr>
          <p:nvPr>
            <p:ph type="sldNum" sz="quarter" idx="10"/>
          </p:nvPr>
        </p:nvSpPr>
        <p:spPr/>
        <p:txBody>
          <a:bodyPr/>
          <a:lstStyle/>
          <a:p>
            <a:fld id="{84807227-8A18-43B3-A628-AF48DF5F26D9}" type="slidenum">
              <a:rPr lang="en-GB" smtClean="0"/>
              <a:t>10</a:t>
            </a:fld>
            <a:endParaRPr lang="en-GB"/>
          </a:p>
        </p:txBody>
      </p:sp>
    </p:spTree>
    <p:extLst>
      <p:ext uri="{BB962C8B-B14F-4D97-AF65-F5344CB8AC3E}">
        <p14:creationId xmlns:p14="http://schemas.microsoft.com/office/powerpoint/2010/main" val="2302944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Lewis More positive words</a:t>
            </a:r>
            <a:r>
              <a:rPr lang="en-GB" baseline="0" dirty="0" smtClean="0"/>
              <a:t> on Wednesday.  Our Team will be in the Quad at break and lunch, ready to write your positive words on the ground in chalk.  You won’t be able to miss this visual display.  Can we both talk the talk and walk the walk?</a:t>
            </a:r>
            <a:endParaRPr lang="en-GB" dirty="0"/>
          </a:p>
        </p:txBody>
      </p:sp>
      <p:sp>
        <p:nvSpPr>
          <p:cNvPr id="4" name="Slide Number Placeholder 3"/>
          <p:cNvSpPr>
            <a:spLocks noGrp="1"/>
          </p:cNvSpPr>
          <p:nvPr>
            <p:ph type="sldNum" sz="quarter" idx="10"/>
          </p:nvPr>
        </p:nvSpPr>
        <p:spPr/>
        <p:txBody>
          <a:bodyPr/>
          <a:lstStyle/>
          <a:p>
            <a:fld id="{84807227-8A18-43B3-A628-AF48DF5F26D9}" type="slidenum">
              <a:rPr lang="en-GB" smtClean="0"/>
              <a:t>11</a:t>
            </a:fld>
            <a:endParaRPr lang="en-GB"/>
          </a:p>
        </p:txBody>
      </p:sp>
    </p:spTree>
    <p:extLst>
      <p:ext uri="{BB962C8B-B14F-4D97-AF65-F5344CB8AC3E}">
        <p14:creationId xmlns:p14="http://schemas.microsoft.com/office/powerpoint/2010/main" val="2057296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Sophie Top Tips Thursday will support us all.  What can we do – pupils</a:t>
            </a:r>
            <a:r>
              <a:rPr lang="en-GB" baseline="0" dirty="0" smtClean="0"/>
              <a:t> and staff - to stop bullying. Top tips to come in the bulletin.</a:t>
            </a:r>
            <a:endParaRPr lang="en-GB" dirty="0"/>
          </a:p>
        </p:txBody>
      </p:sp>
      <p:sp>
        <p:nvSpPr>
          <p:cNvPr id="4" name="Slide Number Placeholder 3"/>
          <p:cNvSpPr>
            <a:spLocks noGrp="1"/>
          </p:cNvSpPr>
          <p:nvPr>
            <p:ph type="sldNum" sz="quarter" idx="10"/>
          </p:nvPr>
        </p:nvSpPr>
        <p:spPr/>
        <p:txBody>
          <a:bodyPr/>
          <a:lstStyle/>
          <a:p>
            <a:fld id="{84807227-8A18-43B3-A628-AF48DF5F26D9}" type="slidenum">
              <a:rPr lang="en-GB" smtClean="0"/>
              <a:t>12</a:t>
            </a:fld>
            <a:endParaRPr lang="en-GB"/>
          </a:p>
        </p:txBody>
      </p:sp>
    </p:spTree>
    <p:extLst>
      <p:ext uri="{BB962C8B-B14F-4D97-AF65-F5344CB8AC3E}">
        <p14:creationId xmlns:p14="http://schemas.microsoft.com/office/powerpoint/2010/main" val="663547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Ruby Friday will see us celebrate what</a:t>
            </a:r>
            <a:r>
              <a:rPr lang="en-GB" baseline="0" dirty="0" smtClean="0"/>
              <a:t> makes us unique.  We are all different, let’s celebrate this by wearing odd socks.  Don’t be shy!  Rake out those funky socks!</a:t>
            </a:r>
            <a:endParaRPr lang="en-GB" dirty="0"/>
          </a:p>
        </p:txBody>
      </p:sp>
      <p:sp>
        <p:nvSpPr>
          <p:cNvPr id="4" name="Slide Number Placeholder 3"/>
          <p:cNvSpPr>
            <a:spLocks noGrp="1"/>
          </p:cNvSpPr>
          <p:nvPr>
            <p:ph type="sldNum" sz="quarter" idx="10"/>
          </p:nvPr>
        </p:nvSpPr>
        <p:spPr/>
        <p:txBody>
          <a:bodyPr/>
          <a:lstStyle/>
          <a:p>
            <a:fld id="{84807227-8A18-43B3-A628-AF48DF5F26D9}" type="slidenum">
              <a:rPr lang="en-GB" smtClean="0"/>
              <a:t>13</a:t>
            </a:fld>
            <a:endParaRPr lang="en-GB"/>
          </a:p>
        </p:txBody>
      </p:sp>
    </p:spTree>
    <p:extLst>
      <p:ext uri="{BB962C8B-B14F-4D97-AF65-F5344CB8AC3E}">
        <p14:creationId xmlns:p14="http://schemas.microsoft.com/office/powerpoint/2010/main" val="317224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Sophie It</a:t>
            </a:r>
            <a:r>
              <a:rPr lang="en-GB" baseline="0" dirty="0" smtClean="0"/>
              <a:t> doesn’t end on Friday though.  We can all do more.  Continue the kind words, support change, inclusion and diversity.  Challenge things that are unkind, unfair and unjust.  Join us.  Be positive.  Be the change you want to see.</a:t>
            </a:r>
            <a:endParaRPr lang="en-GB" dirty="0"/>
          </a:p>
        </p:txBody>
      </p:sp>
      <p:sp>
        <p:nvSpPr>
          <p:cNvPr id="4" name="Slide Number Placeholder 3"/>
          <p:cNvSpPr>
            <a:spLocks noGrp="1"/>
          </p:cNvSpPr>
          <p:nvPr>
            <p:ph type="sldNum" sz="quarter" idx="10"/>
          </p:nvPr>
        </p:nvSpPr>
        <p:spPr/>
        <p:txBody>
          <a:bodyPr/>
          <a:lstStyle/>
          <a:p>
            <a:fld id="{84807227-8A18-43B3-A628-AF48DF5F26D9}" type="slidenum">
              <a:rPr lang="en-GB" smtClean="0"/>
              <a:t>14</a:t>
            </a:fld>
            <a:endParaRPr lang="en-GB"/>
          </a:p>
        </p:txBody>
      </p:sp>
    </p:spTree>
    <p:extLst>
      <p:ext uri="{BB962C8B-B14F-4D97-AF65-F5344CB8AC3E}">
        <p14:creationId xmlns:p14="http://schemas.microsoft.com/office/powerpoint/2010/main" val="228675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Mrs</a:t>
            </a:r>
            <a:r>
              <a:rPr lang="en-GB" baseline="0" dirty="0" smtClean="0"/>
              <a:t> M </a:t>
            </a:r>
            <a:r>
              <a:rPr lang="en-GB" dirty="0" smtClean="0"/>
              <a:t>Thank you all for listening.</a:t>
            </a:r>
            <a:r>
              <a:rPr lang="en-GB" baseline="0" dirty="0" smtClean="0"/>
              <a:t>  Remember, one kind word leads to another.  Let’s force a chain reaction of positivity.</a:t>
            </a:r>
            <a:endParaRPr lang="en-GB" dirty="0"/>
          </a:p>
        </p:txBody>
      </p:sp>
      <p:sp>
        <p:nvSpPr>
          <p:cNvPr id="4" name="Slide Number Placeholder 3"/>
          <p:cNvSpPr>
            <a:spLocks noGrp="1"/>
          </p:cNvSpPr>
          <p:nvPr>
            <p:ph type="sldNum" sz="quarter" idx="10"/>
          </p:nvPr>
        </p:nvSpPr>
        <p:spPr/>
        <p:txBody>
          <a:bodyPr/>
          <a:lstStyle/>
          <a:p>
            <a:fld id="{84807227-8A18-43B3-A628-AF48DF5F26D9}" type="slidenum">
              <a:rPr lang="en-GB" smtClean="0"/>
              <a:t>15</a:t>
            </a:fld>
            <a:endParaRPr lang="en-GB"/>
          </a:p>
        </p:txBody>
      </p:sp>
    </p:spTree>
    <p:extLst>
      <p:ext uri="{BB962C8B-B14F-4D97-AF65-F5344CB8AC3E}">
        <p14:creationId xmlns:p14="http://schemas.microsoft.com/office/powerpoint/2010/main" val="549754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Ruby You</a:t>
            </a:r>
            <a:r>
              <a:rPr lang="en-GB" baseline="0" dirty="0" smtClean="0"/>
              <a:t> will see copies of this poster around the school this week.  This will be around all schools in the UK with the message for all pupils and staff to spread kindness and consider the one kind word theme.  Let’s embrace this as a school, not just this week but every day.</a:t>
            </a:r>
            <a:endParaRPr lang="en-GB" dirty="0"/>
          </a:p>
        </p:txBody>
      </p:sp>
      <p:sp>
        <p:nvSpPr>
          <p:cNvPr id="4" name="Slide Number Placeholder 3"/>
          <p:cNvSpPr>
            <a:spLocks noGrp="1"/>
          </p:cNvSpPr>
          <p:nvPr>
            <p:ph type="sldNum" sz="quarter" idx="10"/>
          </p:nvPr>
        </p:nvSpPr>
        <p:spPr/>
        <p:txBody>
          <a:bodyPr/>
          <a:lstStyle/>
          <a:p>
            <a:fld id="{84807227-8A18-43B3-A628-AF48DF5F26D9}" type="slidenum">
              <a:rPr lang="en-GB" smtClean="0"/>
              <a:t>2</a:t>
            </a:fld>
            <a:endParaRPr lang="en-GB"/>
          </a:p>
        </p:txBody>
      </p:sp>
    </p:spTree>
    <p:extLst>
      <p:ext uri="{BB962C8B-B14F-4D97-AF65-F5344CB8AC3E}">
        <p14:creationId xmlns:p14="http://schemas.microsoft.com/office/powerpoint/2010/main" val="572720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Sophie Let’s start with a reminder of what</a:t>
            </a:r>
            <a:r>
              <a:rPr lang="en-GB" baseline="0" dirty="0" smtClean="0"/>
              <a:t> bullying is.  You will recall this from PSE over the last two weeks as you will have been encouraged to complete the anti-bullying survey …. What is Bullying …(read out definition)</a:t>
            </a:r>
            <a:endParaRPr lang="en-GB" dirty="0"/>
          </a:p>
        </p:txBody>
      </p:sp>
      <p:sp>
        <p:nvSpPr>
          <p:cNvPr id="4" name="Slide Number Placeholder 3"/>
          <p:cNvSpPr>
            <a:spLocks noGrp="1"/>
          </p:cNvSpPr>
          <p:nvPr>
            <p:ph type="sldNum" sz="quarter" idx="10"/>
          </p:nvPr>
        </p:nvSpPr>
        <p:spPr/>
        <p:txBody>
          <a:bodyPr/>
          <a:lstStyle/>
          <a:p>
            <a:fld id="{84807227-8A18-43B3-A628-AF48DF5F26D9}" type="slidenum">
              <a:rPr lang="en-GB" smtClean="0"/>
              <a:t>3</a:t>
            </a:fld>
            <a:endParaRPr lang="en-GB"/>
          </a:p>
        </p:txBody>
      </p:sp>
    </p:spTree>
    <p:extLst>
      <p:ext uri="{BB962C8B-B14F-4D97-AF65-F5344CB8AC3E}">
        <p14:creationId xmlns:p14="http://schemas.microsoft.com/office/powerpoint/2010/main" val="1458570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Rhea Let’s find out more about the One Kind</a:t>
            </a:r>
            <a:r>
              <a:rPr lang="en-GB" baseline="0" dirty="0" smtClean="0"/>
              <a:t> Word Theme by watching this short video for a little inspiration.</a:t>
            </a:r>
            <a:endParaRPr lang="en-GB" dirty="0"/>
          </a:p>
        </p:txBody>
      </p:sp>
      <p:sp>
        <p:nvSpPr>
          <p:cNvPr id="4" name="Slide Number Placeholder 3"/>
          <p:cNvSpPr>
            <a:spLocks noGrp="1"/>
          </p:cNvSpPr>
          <p:nvPr>
            <p:ph type="sldNum" sz="quarter" idx="10"/>
          </p:nvPr>
        </p:nvSpPr>
        <p:spPr/>
        <p:txBody>
          <a:bodyPr/>
          <a:lstStyle/>
          <a:p>
            <a:fld id="{84807227-8A18-43B3-A628-AF48DF5F26D9}" type="slidenum">
              <a:rPr lang="en-GB" smtClean="0"/>
              <a:t>4</a:t>
            </a:fld>
            <a:endParaRPr lang="en-GB"/>
          </a:p>
        </p:txBody>
      </p:sp>
    </p:spTree>
    <p:extLst>
      <p:ext uri="{BB962C8B-B14F-4D97-AF65-F5344CB8AC3E}">
        <p14:creationId xmlns:p14="http://schemas.microsoft.com/office/powerpoint/2010/main" val="2554963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Ruby &amp; Sophie Thinking of the message in the video,</a:t>
            </a:r>
            <a:r>
              <a:rPr lang="en-GB" baseline="0" dirty="0" smtClean="0"/>
              <a:t> we have a call to action for us all to consider (read this out).  This call to action includes us all, we all have a part to play.</a:t>
            </a:r>
            <a:endParaRPr lang="en-GB" dirty="0"/>
          </a:p>
        </p:txBody>
      </p:sp>
      <p:sp>
        <p:nvSpPr>
          <p:cNvPr id="4" name="Slide Number Placeholder 3"/>
          <p:cNvSpPr>
            <a:spLocks noGrp="1"/>
          </p:cNvSpPr>
          <p:nvPr>
            <p:ph type="sldNum" sz="quarter" idx="10"/>
          </p:nvPr>
        </p:nvSpPr>
        <p:spPr/>
        <p:txBody>
          <a:bodyPr/>
          <a:lstStyle/>
          <a:p>
            <a:fld id="{84807227-8A18-43B3-A628-AF48DF5F26D9}" type="slidenum">
              <a:rPr lang="en-GB" smtClean="0"/>
              <a:t>5</a:t>
            </a:fld>
            <a:endParaRPr lang="en-GB"/>
          </a:p>
        </p:txBody>
      </p:sp>
    </p:spTree>
    <p:extLst>
      <p:ext uri="{BB962C8B-B14F-4D97-AF65-F5344CB8AC3E}">
        <p14:creationId xmlns:p14="http://schemas.microsoft.com/office/powerpoint/2010/main" val="4210346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Sarah-Jane So what</a:t>
            </a:r>
            <a:r>
              <a:rPr lang="en-GB" baseline="0" dirty="0" smtClean="0"/>
              <a:t> does this call to action look like?  Consider these five questions.  Think honestly about them .  (read out)</a:t>
            </a:r>
            <a:endParaRPr lang="en-GB" dirty="0"/>
          </a:p>
        </p:txBody>
      </p:sp>
      <p:sp>
        <p:nvSpPr>
          <p:cNvPr id="4" name="Slide Number Placeholder 3"/>
          <p:cNvSpPr>
            <a:spLocks noGrp="1"/>
          </p:cNvSpPr>
          <p:nvPr>
            <p:ph type="sldNum" sz="quarter" idx="10"/>
          </p:nvPr>
        </p:nvSpPr>
        <p:spPr/>
        <p:txBody>
          <a:bodyPr/>
          <a:lstStyle/>
          <a:p>
            <a:fld id="{84807227-8A18-43B3-A628-AF48DF5F26D9}" type="slidenum">
              <a:rPr lang="en-GB" smtClean="0"/>
              <a:t>6</a:t>
            </a:fld>
            <a:endParaRPr lang="en-GB"/>
          </a:p>
        </p:txBody>
      </p:sp>
    </p:spTree>
    <p:extLst>
      <p:ext uri="{BB962C8B-B14F-4D97-AF65-F5344CB8AC3E}">
        <p14:creationId xmlns:p14="http://schemas.microsoft.com/office/powerpoint/2010/main" val="3028319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Lewis What do kind words look like?  Too often we focus on negatives.  Let’s change the tide and focus on the positives, using</a:t>
            </a:r>
            <a:r>
              <a:rPr lang="en-GB" baseline="0" dirty="0" smtClean="0"/>
              <a:t> such words and phrases on this slide.  They are guaranteed to make people smile.</a:t>
            </a:r>
            <a:endParaRPr lang="en-GB" dirty="0"/>
          </a:p>
        </p:txBody>
      </p:sp>
      <p:sp>
        <p:nvSpPr>
          <p:cNvPr id="4" name="Slide Number Placeholder 3"/>
          <p:cNvSpPr>
            <a:spLocks noGrp="1"/>
          </p:cNvSpPr>
          <p:nvPr>
            <p:ph type="sldNum" sz="quarter" idx="10"/>
          </p:nvPr>
        </p:nvSpPr>
        <p:spPr/>
        <p:txBody>
          <a:bodyPr/>
          <a:lstStyle/>
          <a:p>
            <a:fld id="{84807227-8A18-43B3-A628-AF48DF5F26D9}" type="slidenum">
              <a:rPr lang="en-GB" smtClean="0"/>
              <a:t>7</a:t>
            </a:fld>
            <a:endParaRPr lang="en-GB"/>
          </a:p>
        </p:txBody>
      </p:sp>
    </p:spTree>
    <p:extLst>
      <p:ext uri="{BB962C8B-B14F-4D97-AF65-F5344CB8AC3E}">
        <p14:creationId xmlns:p14="http://schemas.microsoft.com/office/powerpoint/2010/main" val="4077274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Ruby This</a:t>
            </a:r>
            <a:r>
              <a:rPr lang="en-GB" baseline="0" dirty="0" smtClean="0"/>
              <a:t> is a week-long event with something happening each day – keep an eye on the bulletin.</a:t>
            </a:r>
          </a:p>
          <a:p>
            <a:r>
              <a:rPr lang="en-GB" baseline="0" dirty="0" smtClean="0"/>
              <a:t>It starts today with this assembly.  Throughout the week you could send a positive shout out to someone using kind words.  Click on the QR code which will be around the school or the link in your glow email.  Fill in the short form and look out for the shout out on the screens at break and lunch.  Let’s fill them with positive messages.</a:t>
            </a:r>
            <a:endParaRPr lang="en-GB" dirty="0"/>
          </a:p>
        </p:txBody>
      </p:sp>
      <p:sp>
        <p:nvSpPr>
          <p:cNvPr id="4" name="Slide Number Placeholder 3"/>
          <p:cNvSpPr>
            <a:spLocks noGrp="1"/>
          </p:cNvSpPr>
          <p:nvPr>
            <p:ph type="sldNum" sz="quarter" idx="10"/>
          </p:nvPr>
        </p:nvSpPr>
        <p:spPr/>
        <p:txBody>
          <a:bodyPr/>
          <a:lstStyle/>
          <a:p>
            <a:fld id="{84807227-8A18-43B3-A628-AF48DF5F26D9}" type="slidenum">
              <a:rPr lang="en-GB" smtClean="0"/>
              <a:t>8</a:t>
            </a:fld>
            <a:endParaRPr lang="en-GB"/>
          </a:p>
        </p:txBody>
      </p:sp>
    </p:spTree>
    <p:extLst>
      <p:ext uri="{BB962C8B-B14F-4D97-AF65-F5344CB8AC3E}">
        <p14:creationId xmlns:p14="http://schemas.microsoft.com/office/powerpoint/2010/main" val="2102037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Rhea In PSE you wil</a:t>
            </a:r>
            <a:r>
              <a:rPr lang="en-GB" baseline="0" dirty="0" smtClean="0"/>
              <a:t>l be a further part of the change.  A school pledge will be part of our revised policy – we want your ideas on what should be in this.</a:t>
            </a:r>
            <a:endParaRPr lang="en-GB" dirty="0"/>
          </a:p>
        </p:txBody>
      </p:sp>
      <p:sp>
        <p:nvSpPr>
          <p:cNvPr id="4" name="Slide Number Placeholder 3"/>
          <p:cNvSpPr>
            <a:spLocks noGrp="1"/>
          </p:cNvSpPr>
          <p:nvPr>
            <p:ph type="sldNum" sz="quarter" idx="10"/>
          </p:nvPr>
        </p:nvSpPr>
        <p:spPr/>
        <p:txBody>
          <a:bodyPr/>
          <a:lstStyle/>
          <a:p>
            <a:fld id="{84807227-8A18-43B3-A628-AF48DF5F26D9}" type="slidenum">
              <a:rPr lang="en-GB" smtClean="0"/>
              <a:t>9</a:t>
            </a:fld>
            <a:endParaRPr lang="en-GB"/>
          </a:p>
        </p:txBody>
      </p:sp>
    </p:spTree>
    <p:extLst>
      <p:ext uri="{BB962C8B-B14F-4D97-AF65-F5344CB8AC3E}">
        <p14:creationId xmlns:p14="http://schemas.microsoft.com/office/powerpoint/2010/main" val="2276532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11/15/2021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2.xml"/><Relationship Id="rId7" Type="http://schemas.openxmlformats.org/officeDocument/2006/relationships/image" Target="../media/image24.pn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3.png"/><Relationship Id="rId4" Type="http://schemas.openxmlformats.org/officeDocument/2006/relationships/notesSlide" Target="../notesSlides/notesSlide11.xml"/><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3.png"/><Relationship Id="rId5" Type="http://schemas.openxmlformats.org/officeDocument/2006/relationships/image" Target="../media/image27.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3.png"/><Relationship Id="rId5" Type="http://schemas.openxmlformats.org/officeDocument/2006/relationships/image" Target="../media/image28.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image" Target="../media/image3.png"/><Relationship Id="rId5" Type="http://schemas.openxmlformats.org/officeDocument/2006/relationships/image" Target="../media/image31.png"/><Relationship Id="rId4"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6.png"/><Relationship Id="rId5" Type="http://schemas.openxmlformats.org/officeDocument/2006/relationships/hyperlink" Target="https://www.youtube.com/watch?v=SmgiR5s0cHU" TargetMode="Externa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slideLayout" Target="../slideLayouts/slideLayout2.xml"/><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notesSlide" Target="../notesSlides/notesSlide7.xml"/><Relationship Id="rId9" Type="http://schemas.openxmlformats.org/officeDocument/2006/relationships/image" Target="../media/image13.png"/><Relationship Id="rId1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3.png"/><Relationship Id="rId5" Type="http://schemas.openxmlformats.org/officeDocument/2006/relationships/image" Target="../media/image18.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3.png"/><Relationship Id="rId5" Type="http://schemas.openxmlformats.org/officeDocument/2006/relationships/image" Target="../media/image19.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2">
                <a:lumMod val="40000"/>
                <a:lumOff val="6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54180" y="1226046"/>
            <a:ext cx="8915399" cy="2262781"/>
          </a:xfrm>
        </p:spPr>
        <p:txBody>
          <a:bodyPr>
            <a:normAutofit fontScale="90000"/>
          </a:bodyPr>
          <a:lstStyle/>
          <a:p>
            <a:pPr algn="ctr"/>
            <a:r>
              <a:rPr lang="en-GB" b="1" dirty="0" smtClean="0">
                <a:solidFill>
                  <a:schemeClr val="tx1"/>
                </a:solidFill>
                <a:latin typeface="Comic Sans MS" panose="030F0702030302020204" pitchFamily="66" charset="0"/>
              </a:rPr>
              <a:t>Linlithgow Academy</a:t>
            </a:r>
            <a:br>
              <a:rPr lang="en-GB" b="1" dirty="0" smtClean="0">
                <a:solidFill>
                  <a:schemeClr val="tx1"/>
                </a:solidFill>
                <a:latin typeface="Comic Sans MS" panose="030F0702030302020204" pitchFamily="66" charset="0"/>
              </a:rPr>
            </a:br>
            <a:r>
              <a:rPr lang="en-GB" b="1" dirty="0" smtClean="0">
                <a:solidFill>
                  <a:schemeClr val="tx1"/>
                </a:solidFill>
                <a:latin typeface="Comic Sans MS" panose="030F0702030302020204" pitchFamily="66" charset="0"/>
              </a:rPr>
              <a:t>Supports</a:t>
            </a:r>
            <a:br>
              <a:rPr lang="en-GB" b="1" dirty="0" smtClean="0">
                <a:solidFill>
                  <a:schemeClr val="tx1"/>
                </a:solidFill>
                <a:latin typeface="Comic Sans MS" panose="030F0702030302020204" pitchFamily="66" charset="0"/>
              </a:rPr>
            </a:br>
            <a:r>
              <a:rPr lang="en-GB" b="1" dirty="0" smtClean="0">
                <a:solidFill>
                  <a:schemeClr val="tx1"/>
                </a:solidFill>
                <a:latin typeface="Comic Sans MS" panose="030F0702030302020204" pitchFamily="66" charset="0"/>
              </a:rPr>
              <a:t>Anti-Bullying Week</a:t>
            </a:r>
            <a:endParaRPr lang="en-GB" b="1" dirty="0">
              <a:solidFill>
                <a:schemeClr val="tx1"/>
              </a:solidFill>
              <a:latin typeface="Comic Sans MS" panose="030F0702030302020204" pitchFamily="66" charset="0"/>
            </a:endParaRPr>
          </a:p>
        </p:txBody>
      </p:sp>
      <p:sp>
        <p:nvSpPr>
          <p:cNvPr id="3" name="Subtitle 2"/>
          <p:cNvSpPr>
            <a:spLocks noGrp="1"/>
          </p:cNvSpPr>
          <p:nvPr>
            <p:ph type="subTitle" idx="1"/>
          </p:nvPr>
        </p:nvSpPr>
        <p:spPr>
          <a:xfrm>
            <a:off x="2154180" y="4019067"/>
            <a:ext cx="8915399" cy="2700387"/>
          </a:xfrm>
        </p:spPr>
        <p:txBody>
          <a:bodyPr>
            <a:normAutofit fontScale="92500" lnSpcReduction="10000"/>
          </a:bodyPr>
          <a:lstStyle/>
          <a:p>
            <a:pPr algn="ctr"/>
            <a:r>
              <a:rPr lang="en-GB" sz="3600" b="1" dirty="0" smtClean="0">
                <a:solidFill>
                  <a:schemeClr val="tx1"/>
                </a:solidFill>
                <a:latin typeface="Comic Sans MS" panose="030F0702030302020204" pitchFamily="66" charset="0"/>
              </a:rPr>
              <a:t>Monday 15</a:t>
            </a:r>
            <a:r>
              <a:rPr lang="en-GB" sz="3600" b="1" baseline="30000" dirty="0" smtClean="0">
                <a:solidFill>
                  <a:schemeClr val="tx1"/>
                </a:solidFill>
                <a:latin typeface="Comic Sans MS" panose="030F0702030302020204" pitchFamily="66" charset="0"/>
              </a:rPr>
              <a:t>th</a:t>
            </a:r>
            <a:r>
              <a:rPr lang="en-GB" sz="3600" b="1" dirty="0" smtClean="0">
                <a:solidFill>
                  <a:schemeClr val="tx1"/>
                </a:solidFill>
                <a:latin typeface="Comic Sans MS" panose="030F0702030302020204" pitchFamily="66" charset="0"/>
              </a:rPr>
              <a:t> to Friday 19</a:t>
            </a:r>
            <a:r>
              <a:rPr lang="en-GB" sz="3600" b="1" baseline="30000" dirty="0" smtClean="0">
                <a:solidFill>
                  <a:schemeClr val="tx1"/>
                </a:solidFill>
                <a:latin typeface="Comic Sans MS" panose="030F0702030302020204" pitchFamily="66" charset="0"/>
              </a:rPr>
              <a:t>th</a:t>
            </a:r>
            <a:r>
              <a:rPr lang="en-GB" sz="3600" b="1" dirty="0" smtClean="0">
                <a:solidFill>
                  <a:schemeClr val="tx1"/>
                </a:solidFill>
                <a:latin typeface="Comic Sans MS" panose="030F0702030302020204" pitchFamily="66" charset="0"/>
              </a:rPr>
              <a:t> November</a:t>
            </a:r>
          </a:p>
          <a:p>
            <a:pPr algn="ctr"/>
            <a:r>
              <a:rPr lang="en-GB" sz="3600" b="1" dirty="0" smtClean="0">
                <a:solidFill>
                  <a:schemeClr val="tx1"/>
                </a:solidFill>
                <a:latin typeface="Comic Sans MS" panose="030F0702030302020204" pitchFamily="66" charset="0"/>
              </a:rPr>
              <a:t>AND BEYOND ……</a:t>
            </a:r>
          </a:p>
          <a:p>
            <a:pPr algn="ctr"/>
            <a:endParaRPr lang="en-GB" sz="3600" b="1" dirty="0" smtClean="0">
              <a:solidFill>
                <a:schemeClr val="tx1"/>
              </a:solidFill>
              <a:latin typeface="Comic Sans MS" panose="030F0702030302020204" pitchFamily="66" charset="0"/>
            </a:endParaRPr>
          </a:p>
          <a:p>
            <a:pPr algn="ctr"/>
            <a:endParaRPr lang="en-GB" sz="3600" b="1" dirty="0">
              <a:solidFill>
                <a:schemeClr val="tx1"/>
              </a:solidFill>
              <a:latin typeface="Comic Sans MS" panose="030F0702030302020204" pitchFamily="66" charset="0"/>
            </a:endParaRPr>
          </a:p>
          <a:p>
            <a:pPr algn="ctr"/>
            <a:r>
              <a:rPr lang="en-GB" sz="2200" b="1" dirty="0" smtClean="0">
                <a:solidFill>
                  <a:schemeClr val="tx1"/>
                </a:solidFill>
                <a:latin typeface="Comic Sans MS" panose="030F0702030302020204" pitchFamily="66" charset="0"/>
              </a:rPr>
              <a:t>Learning for Improvement – Aspiring to Learn</a:t>
            </a:r>
            <a:endParaRPr lang="en-GB" sz="2200" b="1" dirty="0">
              <a:solidFill>
                <a:schemeClr val="tx1"/>
              </a:solidFill>
              <a:latin typeface="Comic Sans MS" panose="030F0702030302020204" pitchFamily="66" charset="0"/>
            </a:endParaRPr>
          </a:p>
        </p:txBody>
      </p:sp>
      <p:pic>
        <p:nvPicPr>
          <p:cNvPr id="4" name="Picture 3"/>
          <p:cNvPicPr>
            <a:picLocks noChangeAspect="1"/>
          </p:cNvPicPr>
          <p:nvPr/>
        </p:nvPicPr>
        <p:blipFill>
          <a:blip r:embed="rId5"/>
          <a:stretch>
            <a:fillRect/>
          </a:stretch>
        </p:blipFill>
        <p:spPr>
          <a:xfrm>
            <a:off x="826140" y="297821"/>
            <a:ext cx="2233336" cy="2709512"/>
          </a:xfrm>
          <a:prstGeom prst="rect">
            <a:avLst/>
          </a:prstGeom>
        </p:spPr>
      </p:pic>
      <p:pic>
        <p:nvPicPr>
          <p:cNvPr id="5" name="Picture 4"/>
          <p:cNvPicPr>
            <a:picLocks noChangeAspect="1"/>
          </p:cNvPicPr>
          <p:nvPr/>
        </p:nvPicPr>
        <p:blipFill>
          <a:blip r:embed="rId6"/>
          <a:stretch>
            <a:fillRect/>
          </a:stretch>
        </p:blipFill>
        <p:spPr>
          <a:xfrm>
            <a:off x="9845818" y="214311"/>
            <a:ext cx="2143125" cy="2143125"/>
          </a:xfrm>
          <a:prstGeom prst="rect">
            <a:avLst/>
          </a:prstGeom>
        </p:spPr>
      </p:pic>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917380" y="5064460"/>
            <a:ext cx="609600" cy="609600"/>
          </a:xfrm>
          <a:prstGeom prst="rect">
            <a:avLst/>
          </a:prstGeom>
        </p:spPr>
      </p:pic>
    </p:spTree>
    <p:extLst>
      <p:ext uri="{BB962C8B-B14F-4D97-AF65-F5344CB8AC3E}">
        <p14:creationId xmlns:p14="http://schemas.microsoft.com/office/powerpoint/2010/main" val="274624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365"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2">
                <a:lumMod val="40000"/>
                <a:lumOff val="6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b="1" dirty="0" smtClean="0">
                <a:solidFill>
                  <a:schemeClr val="tx1"/>
                </a:solidFill>
                <a:latin typeface="Comic Sans MS" panose="030F0702030302020204" pitchFamily="66" charset="0"/>
              </a:rPr>
              <a:t>Tuesday – Agree to Disagree</a:t>
            </a:r>
            <a:endParaRPr lang="en-GB" sz="4400" b="1" dirty="0">
              <a:solidFill>
                <a:schemeClr val="tx1"/>
              </a:solidFill>
              <a:latin typeface="Comic Sans MS" panose="030F0702030302020204" pitchFamily="66" charset="0"/>
            </a:endParaRPr>
          </a:p>
        </p:txBody>
      </p:sp>
      <p:sp>
        <p:nvSpPr>
          <p:cNvPr id="3" name="Content Placeholder 2"/>
          <p:cNvSpPr>
            <a:spLocks noGrp="1"/>
          </p:cNvSpPr>
          <p:nvPr>
            <p:ph idx="1"/>
          </p:nvPr>
        </p:nvSpPr>
        <p:spPr/>
        <p:txBody>
          <a:bodyPr/>
          <a:lstStyle/>
          <a:p>
            <a:r>
              <a:rPr lang="en-GB" sz="2800" dirty="0" smtClean="0">
                <a:latin typeface="Comic Sans MS" panose="030F0702030302020204" pitchFamily="66" charset="0"/>
              </a:rPr>
              <a:t>We don’t always have to agree with each other</a:t>
            </a:r>
          </a:p>
          <a:p>
            <a:r>
              <a:rPr lang="en-GB" sz="2800" dirty="0" smtClean="0">
                <a:latin typeface="Comic Sans MS" panose="030F0702030302020204" pitchFamily="66" charset="0"/>
              </a:rPr>
              <a:t>We can disagree in a kind manner</a:t>
            </a:r>
          </a:p>
          <a:p>
            <a:r>
              <a:rPr lang="en-GB" sz="2800" dirty="0" smtClean="0">
                <a:latin typeface="Comic Sans MS" panose="030F0702030302020204" pitchFamily="66" charset="0"/>
              </a:rPr>
              <a:t>We’ll support you with this</a:t>
            </a:r>
          </a:p>
          <a:p>
            <a:r>
              <a:rPr lang="en-GB" sz="2800" dirty="0" smtClean="0">
                <a:latin typeface="Comic Sans MS" panose="030F0702030302020204" pitchFamily="66" charset="0"/>
              </a:rPr>
              <a:t>Top tips to do this in the bulletin</a:t>
            </a:r>
          </a:p>
          <a:p>
            <a:endParaRPr lang="en-GB" dirty="0"/>
          </a:p>
        </p:txBody>
      </p:sp>
      <p:pic>
        <p:nvPicPr>
          <p:cNvPr id="4" name="Picture 3"/>
          <p:cNvPicPr>
            <a:picLocks noChangeAspect="1"/>
          </p:cNvPicPr>
          <p:nvPr/>
        </p:nvPicPr>
        <p:blipFill>
          <a:blip r:embed="rId5"/>
          <a:stretch>
            <a:fillRect/>
          </a:stretch>
        </p:blipFill>
        <p:spPr>
          <a:xfrm>
            <a:off x="4931612" y="4395204"/>
            <a:ext cx="2426915" cy="2265122"/>
          </a:xfrm>
          <a:prstGeom prst="rect">
            <a:avLst/>
          </a:prstGeom>
        </p:spPr>
      </p:pic>
      <p:pic>
        <p:nvPicPr>
          <p:cNvPr id="5" name="Picture 4"/>
          <p:cNvPicPr>
            <a:picLocks noChangeAspect="1"/>
          </p:cNvPicPr>
          <p:nvPr/>
        </p:nvPicPr>
        <p:blipFill>
          <a:blip r:embed="rId6"/>
          <a:stretch>
            <a:fillRect/>
          </a:stretch>
        </p:blipFill>
        <p:spPr>
          <a:xfrm>
            <a:off x="9200916" y="2777309"/>
            <a:ext cx="2754527" cy="2490204"/>
          </a:xfrm>
          <a:prstGeom prst="rect">
            <a:avLst/>
          </a:prstGeom>
        </p:spPr>
      </p:pic>
      <p:pic>
        <p:nvPicPr>
          <p:cNvPr id="9"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509760" y="5835022"/>
            <a:ext cx="609600" cy="609600"/>
          </a:xfrm>
          <a:prstGeom prst="rect">
            <a:avLst/>
          </a:prstGeom>
        </p:spPr>
      </p:pic>
    </p:spTree>
    <p:extLst>
      <p:ext uri="{BB962C8B-B14F-4D97-AF65-F5344CB8AC3E}">
        <p14:creationId xmlns:p14="http://schemas.microsoft.com/office/powerpoint/2010/main" val="20782321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610"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2">
                <a:lumMod val="40000"/>
                <a:lumOff val="6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solidFill>
                  <a:schemeClr val="tx1"/>
                </a:solidFill>
                <a:latin typeface="Comic Sans MS" panose="030F0702030302020204" pitchFamily="66" charset="0"/>
              </a:rPr>
              <a:t>Wednesday – Kind Word Graffiti</a:t>
            </a:r>
            <a:endParaRPr lang="en-GB" sz="4000" b="1" dirty="0">
              <a:solidFill>
                <a:schemeClr val="tx1"/>
              </a:solidFill>
              <a:latin typeface="Comic Sans MS" panose="030F0702030302020204" pitchFamily="66" charset="0"/>
            </a:endParaRPr>
          </a:p>
        </p:txBody>
      </p:sp>
      <p:sp>
        <p:nvSpPr>
          <p:cNvPr id="3" name="Content Placeholder 2"/>
          <p:cNvSpPr>
            <a:spLocks noGrp="1"/>
          </p:cNvSpPr>
          <p:nvPr>
            <p:ph idx="1"/>
          </p:nvPr>
        </p:nvSpPr>
        <p:spPr>
          <a:xfrm>
            <a:off x="2335993" y="1770494"/>
            <a:ext cx="8915400" cy="3777622"/>
          </a:xfrm>
        </p:spPr>
        <p:txBody>
          <a:bodyPr/>
          <a:lstStyle/>
          <a:p>
            <a:r>
              <a:rPr lang="en-GB" sz="2800" dirty="0" smtClean="0">
                <a:latin typeface="Comic Sans MS" panose="030F0702030302020204" pitchFamily="66" charset="0"/>
              </a:rPr>
              <a:t>Chalk the Quad!</a:t>
            </a:r>
          </a:p>
          <a:p>
            <a:r>
              <a:rPr lang="en-GB" sz="2800" dirty="0" smtClean="0">
                <a:latin typeface="Comic Sans MS" panose="030F0702030302020204" pitchFamily="66" charset="0"/>
              </a:rPr>
              <a:t>Suggest a kind word to our team and we’ll fill the quad with these words</a:t>
            </a:r>
          </a:p>
          <a:p>
            <a:r>
              <a:rPr lang="en-GB" sz="2800" dirty="0" smtClean="0">
                <a:latin typeface="Comic Sans MS" panose="030F0702030302020204" pitchFamily="66" charset="0"/>
              </a:rPr>
              <a:t>Talk the talk, walk the walk</a:t>
            </a:r>
          </a:p>
          <a:p>
            <a:endParaRPr lang="en-GB" dirty="0"/>
          </a:p>
        </p:txBody>
      </p:sp>
      <p:pic>
        <p:nvPicPr>
          <p:cNvPr id="6" name="Picture 5"/>
          <p:cNvPicPr>
            <a:picLocks noChangeAspect="1"/>
          </p:cNvPicPr>
          <p:nvPr/>
        </p:nvPicPr>
        <p:blipFill>
          <a:blip r:embed="rId5"/>
          <a:stretch>
            <a:fillRect/>
          </a:stretch>
        </p:blipFill>
        <p:spPr>
          <a:xfrm>
            <a:off x="8074856" y="3328129"/>
            <a:ext cx="2128080" cy="1360875"/>
          </a:xfrm>
          <a:prstGeom prst="rect">
            <a:avLst/>
          </a:prstGeom>
        </p:spPr>
      </p:pic>
      <p:pic>
        <p:nvPicPr>
          <p:cNvPr id="7" name="Picture 6"/>
          <p:cNvPicPr>
            <a:picLocks noChangeAspect="1"/>
          </p:cNvPicPr>
          <p:nvPr/>
        </p:nvPicPr>
        <p:blipFill>
          <a:blip r:embed="rId6"/>
          <a:stretch>
            <a:fillRect/>
          </a:stretch>
        </p:blipFill>
        <p:spPr>
          <a:xfrm>
            <a:off x="1611183" y="4438466"/>
            <a:ext cx="2133898" cy="1476581"/>
          </a:xfrm>
          <a:prstGeom prst="rect">
            <a:avLst/>
          </a:prstGeom>
        </p:spPr>
      </p:pic>
      <p:pic>
        <p:nvPicPr>
          <p:cNvPr id="8" name="Picture 7"/>
          <p:cNvPicPr>
            <a:picLocks noChangeAspect="1"/>
          </p:cNvPicPr>
          <p:nvPr/>
        </p:nvPicPr>
        <p:blipFill>
          <a:blip r:embed="rId7"/>
          <a:stretch>
            <a:fillRect/>
          </a:stretch>
        </p:blipFill>
        <p:spPr>
          <a:xfrm>
            <a:off x="9522564" y="4956411"/>
            <a:ext cx="2403805" cy="1183411"/>
          </a:xfrm>
          <a:prstGeom prst="rect">
            <a:avLst/>
          </a:prstGeom>
        </p:spPr>
      </p:pic>
      <p:pic>
        <p:nvPicPr>
          <p:cNvPr id="9" name="Picture 8"/>
          <p:cNvPicPr>
            <a:picLocks noChangeAspect="1"/>
          </p:cNvPicPr>
          <p:nvPr/>
        </p:nvPicPr>
        <p:blipFill>
          <a:blip r:embed="rId8"/>
          <a:stretch>
            <a:fillRect/>
          </a:stretch>
        </p:blipFill>
        <p:spPr>
          <a:xfrm>
            <a:off x="4442201" y="4689004"/>
            <a:ext cx="1640017" cy="1952402"/>
          </a:xfrm>
          <a:prstGeom prst="rect">
            <a:avLst/>
          </a:prstGeom>
        </p:spPr>
      </p:pic>
      <p:pic>
        <p:nvPicPr>
          <p:cNvPr id="10" name="Picture 9"/>
          <p:cNvPicPr>
            <a:picLocks noChangeAspect="1"/>
          </p:cNvPicPr>
          <p:nvPr/>
        </p:nvPicPr>
        <p:blipFill>
          <a:blip r:embed="rId9"/>
          <a:stretch>
            <a:fillRect/>
          </a:stretch>
        </p:blipFill>
        <p:spPr>
          <a:xfrm>
            <a:off x="6925733" y="5063378"/>
            <a:ext cx="2018947" cy="1578028"/>
          </a:xfrm>
          <a:prstGeom prst="rect">
            <a:avLst/>
          </a:prstGeom>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444773" y="1077405"/>
            <a:ext cx="559386" cy="559386"/>
          </a:xfrm>
          <a:prstGeom prst="rect">
            <a:avLst/>
          </a:prstGeom>
        </p:spPr>
      </p:pic>
    </p:spTree>
    <p:extLst>
      <p:ext uri="{BB962C8B-B14F-4D97-AF65-F5344CB8AC3E}">
        <p14:creationId xmlns:p14="http://schemas.microsoft.com/office/powerpoint/2010/main" val="2988488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92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2">
                <a:lumMod val="40000"/>
                <a:lumOff val="6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solidFill>
                  <a:schemeClr val="tx1"/>
                </a:solidFill>
                <a:latin typeface="Comic Sans MS" panose="030F0702030302020204" pitchFamily="66" charset="0"/>
              </a:rPr>
              <a:t>Top Tips Thursday to Stop bullying</a:t>
            </a:r>
            <a:endParaRPr lang="en-GB" sz="4000" b="1" dirty="0">
              <a:solidFill>
                <a:schemeClr val="tx1"/>
              </a:solidFill>
              <a:latin typeface="Comic Sans MS" panose="030F0702030302020204" pitchFamily="66" charset="0"/>
            </a:endParaRPr>
          </a:p>
        </p:txBody>
      </p:sp>
      <p:sp>
        <p:nvSpPr>
          <p:cNvPr id="3" name="Content Placeholder 2"/>
          <p:cNvSpPr>
            <a:spLocks noGrp="1"/>
          </p:cNvSpPr>
          <p:nvPr>
            <p:ph idx="1"/>
          </p:nvPr>
        </p:nvSpPr>
        <p:spPr/>
        <p:txBody>
          <a:bodyPr/>
          <a:lstStyle/>
          <a:p>
            <a:r>
              <a:rPr lang="en-GB" sz="2800" dirty="0" smtClean="0">
                <a:latin typeface="Comic Sans MS" panose="030F0702030302020204" pitchFamily="66" charset="0"/>
              </a:rPr>
              <a:t>Top Tips for staff and pupils</a:t>
            </a:r>
          </a:p>
          <a:p>
            <a:r>
              <a:rPr lang="en-GB" sz="2800" dirty="0" smtClean="0">
                <a:latin typeface="Comic Sans MS" panose="030F0702030302020204" pitchFamily="66" charset="0"/>
              </a:rPr>
              <a:t>What is our role to stop bullying?</a:t>
            </a:r>
          </a:p>
          <a:p>
            <a:r>
              <a:rPr lang="en-GB" sz="2800" dirty="0" smtClean="0">
                <a:latin typeface="Comic Sans MS" panose="030F0702030302020204" pitchFamily="66" charset="0"/>
              </a:rPr>
              <a:t>We’ll tell you on Thursday in the bulletin</a:t>
            </a:r>
          </a:p>
          <a:p>
            <a:endParaRPr lang="en-GB" dirty="0" smtClean="0"/>
          </a:p>
          <a:p>
            <a:endParaRPr lang="en-GB" dirty="0"/>
          </a:p>
        </p:txBody>
      </p:sp>
      <p:pic>
        <p:nvPicPr>
          <p:cNvPr id="4" name="Picture 3"/>
          <p:cNvPicPr>
            <a:picLocks noChangeAspect="1"/>
          </p:cNvPicPr>
          <p:nvPr/>
        </p:nvPicPr>
        <p:blipFill>
          <a:blip r:embed="rId5"/>
          <a:stretch>
            <a:fillRect/>
          </a:stretch>
        </p:blipFill>
        <p:spPr>
          <a:xfrm>
            <a:off x="9535974" y="4022411"/>
            <a:ext cx="2105265" cy="2503558"/>
          </a:xfrm>
          <a:prstGeom prst="rect">
            <a:avLst/>
          </a:prstGeom>
        </p:spPr>
      </p:pic>
      <p:pic>
        <p:nvPicPr>
          <p:cNvPr id="5" name="s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794760" y="4785360"/>
            <a:ext cx="609600" cy="609600"/>
          </a:xfrm>
          <a:prstGeom prst="rect">
            <a:avLst/>
          </a:prstGeom>
        </p:spPr>
      </p:pic>
    </p:spTree>
    <p:extLst>
      <p:ext uri="{BB962C8B-B14F-4D97-AF65-F5344CB8AC3E}">
        <p14:creationId xmlns:p14="http://schemas.microsoft.com/office/powerpoint/2010/main" val="35231478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651"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2">
                <a:lumMod val="40000"/>
                <a:lumOff val="6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400" b="1" dirty="0" smtClean="0">
                <a:solidFill>
                  <a:schemeClr val="tx1"/>
                </a:solidFill>
                <a:latin typeface="Comic Sans MS" panose="030F0702030302020204" pitchFamily="66" charset="0"/>
              </a:rPr>
              <a:t>Odd Socks Friday</a:t>
            </a:r>
            <a:endParaRPr lang="en-GB" sz="4400" b="1" dirty="0">
              <a:solidFill>
                <a:schemeClr val="tx1"/>
              </a:solidFill>
              <a:latin typeface="Comic Sans MS" panose="030F0702030302020204" pitchFamily="66" charset="0"/>
            </a:endParaRPr>
          </a:p>
        </p:txBody>
      </p:sp>
      <p:sp>
        <p:nvSpPr>
          <p:cNvPr id="3" name="Content Placeholder 2"/>
          <p:cNvSpPr>
            <a:spLocks noGrp="1"/>
          </p:cNvSpPr>
          <p:nvPr>
            <p:ph idx="1"/>
          </p:nvPr>
        </p:nvSpPr>
        <p:spPr/>
        <p:txBody>
          <a:bodyPr/>
          <a:lstStyle/>
          <a:p>
            <a:r>
              <a:rPr lang="en-GB" sz="2800" dirty="0">
                <a:latin typeface="Comic Sans MS" panose="030F0702030302020204" pitchFamily="66" charset="0"/>
              </a:rPr>
              <a:t>All you need to do is wear odd socks! </a:t>
            </a:r>
            <a:endParaRPr lang="en-GB" sz="2800" dirty="0" smtClean="0">
              <a:latin typeface="Comic Sans MS" panose="030F0702030302020204" pitchFamily="66" charset="0"/>
            </a:endParaRPr>
          </a:p>
          <a:p>
            <a:r>
              <a:rPr lang="en-GB" sz="2800" dirty="0" smtClean="0">
                <a:latin typeface="Comic Sans MS" panose="030F0702030302020204" pitchFamily="66" charset="0"/>
              </a:rPr>
              <a:t>It's </a:t>
            </a:r>
            <a:r>
              <a:rPr lang="en-GB" sz="2800" dirty="0">
                <a:latin typeface="Comic Sans MS" panose="030F0702030302020204" pitchFamily="66" charset="0"/>
              </a:rPr>
              <a:t>a great way to celebrate what makes us all unique in Anti-Bullying Week! </a:t>
            </a:r>
          </a:p>
          <a:p>
            <a:r>
              <a:rPr lang="en-GB" sz="2800" dirty="0" smtClean="0">
                <a:latin typeface="Comic Sans MS" panose="030F0702030302020204" pitchFamily="66" charset="0"/>
              </a:rPr>
              <a:t>Dare to be different</a:t>
            </a:r>
          </a:p>
          <a:p>
            <a:endParaRPr lang="en-GB" dirty="0" smtClean="0"/>
          </a:p>
          <a:p>
            <a:endParaRPr lang="en-GB" dirty="0"/>
          </a:p>
        </p:txBody>
      </p:sp>
      <p:pic>
        <p:nvPicPr>
          <p:cNvPr id="5" name="Picture 4"/>
          <p:cNvPicPr>
            <a:picLocks noChangeAspect="1"/>
          </p:cNvPicPr>
          <p:nvPr/>
        </p:nvPicPr>
        <p:blipFill>
          <a:blip r:embed="rId5"/>
          <a:stretch>
            <a:fillRect/>
          </a:stretch>
        </p:blipFill>
        <p:spPr>
          <a:xfrm>
            <a:off x="6471139" y="4311532"/>
            <a:ext cx="5374197" cy="2401548"/>
          </a:xfrm>
          <a:prstGeom prst="rect">
            <a:avLst/>
          </a:prstGeom>
        </p:spPr>
      </p:pic>
      <p:pic>
        <p:nvPicPr>
          <p:cNvPr id="4" name="s1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017520" y="5512306"/>
            <a:ext cx="609600" cy="609600"/>
          </a:xfrm>
          <a:prstGeom prst="rect">
            <a:avLst/>
          </a:prstGeom>
        </p:spPr>
      </p:pic>
    </p:spTree>
    <p:extLst>
      <p:ext uri="{BB962C8B-B14F-4D97-AF65-F5344CB8AC3E}">
        <p14:creationId xmlns:p14="http://schemas.microsoft.com/office/powerpoint/2010/main" val="16974578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56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2">
                <a:lumMod val="40000"/>
                <a:lumOff val="6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400" b="1" dirty="0" smtClean="0">
                <a:solidFill>
                  <a:schemeClr val="tx1"/>
                </a:solidFill>
                <a:latin typeface="Comic Sans MS" panose="030F0702030302020204" pitchFamily="66" charset="0"/>
              </a:rPr>
              <a:t>What else can you do?</a:t>
            </a:r>
            <a:endParaRPr lang="en-GB" sz="4400" b="1" dirty="0">
              <a:solidFill>
                <a:schemeClr val="tx1"/>
              </a:solidFill>
              <a:latin typeface="Comic Sans MS" panose="030F0702030302020204" pitchFamily="66" charset="0"/>
            </a:endParaRPr>
          </a:p>
        </p:txBody>
      </p:sp>
      <p:sp>
        <p:nvSpPr>
          <p:cNvPr id="3" name="Content Placeholder 2"/>
          <p:cNvSpPr>
            <a:spLocks noGrp="1"/>
          </p:cNvSpPr>
          <p:nvPr>
            <p:ph idx="1"/>
          </p:nvPr>
        </p:nvSpPr>
        <p:spPr>
          <a:xfrm>
            <a:off x="1997326" y="2208261"/>
            <a:ext cx="7091256" cy="3777622"/>
          </a:xfrm>
        </p:spPr>
        <p:txBody>
          <a:bodyPr>
            <a:normAutofit lnSpcReduction="10000"/>
          </a:bodyPr>
          <a:lstStyle/>
          <a:p>
            <a:r>
              <a:rPr lang="en-GB" sz="2800" dirty="0" smtClean="0">
                <a:latin typeface="Comic Sans MS" panose="030F0702030302020204" pitchFamily="66" charset="0"/>
              </a:rPr>
              <a:t>Support Change, Inclusion and Diversity</a:t>
            </a:r>
          </a:p>
          <a:p>
            <a:r>
              <a:rPr lang="en-GB" sz="2800" dirty="0" smtClean="0">
                <a:latin typeface="Comic Sans MS" panose="030F0702030302020204" pitchFamily="66" charset="0"/>
              </a:rPr>
              <a:t>Challenge</a:t>
            </a:r>
          </a:p>
          <a:p>
            <a:r>
              <a:rPr lang="en-GB" sz="2800" dirty="0" smtClean="0">
                <a:latin typeface="Comic Sans MS" panose="030F0702030302020204" pitchFamily="66" charset="0"/>
              </a:rPr>
              <a:t>Join the Anti-bullying Focus group (see Mrs Mason or Mrs Rutherford)</a:t>
            </a:r>
          </a:p>
          <a:p>
            <a:r>
              <a:rPr lang="en-GB" sz="2800" dirty="0" smtClean="0">
                <a:latin typeface="Comic Sans MS" panose="030F0702030302020204" pitchFamily="66" charset="0"/>
              </a:rPr>
              <a:t>Join the LGBTQIA+ group (meet every Thursday, </a:t>
            </a:r>
            <a:r>
              <a:rPr lang="en-GB" sz="2800" dirty="0">
                <a:latin typeface="Comic Sans MS" panose="030F0702030302020204" pitchFamily="66" charset="0"/>
              </a:rPr>
              <a:t>after school in </a:t>
            </a:r>
            <a:r>
              <a:rPr lang="en-GB" sz="2800" dirty="0" smtClean="0">
                <a:latin typeface="Comic Sans MS" panose="030F0702030302020204" pitchFamily="66" charset="0"/>
              </a:rPr>
              <a:t>B22.  Any questions ask Rosie </a:t>
            </a:r>
            <a:r>
              <a:rPr lang="en-GB" sz="2800" dirty="0">
                <a:latin typeface="Comic Sans MS" panose="030F0702030302020204" pitchFamily="66" charset="0"/>
              </a:rPr>
              <a:t>or </a:t>
            </a:r>
            <a:r>
              <a:rPr lang="en-GB" sz="2800" dirty="0" smtClean="0">
                <a:latin typeface="Comic Sans MS" panose="030F0702030302020204" pitchFamily="66" charset="0"/>
              </a:rPr>
              <a:t>Callie in S6)</a:t>
            </a:r>
            <a:endParaRPr lang="en-GB" sz="2800" dirty="0">
              <a:latin typeface="Comic Sans MS" panose="030F0702030302020204" pitchFamily="66" charset="0"/>
            </a:endParaRPr>
          </a:p>
        </p:txBody>
      </p:sp>
      <p:pic>
        <p:nvPicPr>
          <p:cNvPr id="4" name="Picture 3"/>
          <p:cNvPicPr>
            <a:picLocks noChangeAspect="1"/>
          </p:cNvPicPr>
          <p:nvPr/>
        </p:nvPicPr>
        <p:blipFill>
          <a:blip r:embed="rId5"/>
          <a:stretch>
            <a:fillRect/>
          </a:stretch>
        </p:blipFill>
        <p:spPr>
          <a:xfrm>
            <a:off x="7981952" y="1905000"/>
            <a:ext cx="2968478" cy="1662348"/>
          </a:xfrm>
          <a:prstGeom prst="rect">
            <a:avLst/>
          </a:prstGeom>
        </p:spPr>
      </p:pic>
      <p:pic>
        <p:nvPicPr>
          <p:cNvPr id="5" name="Picture 4"/>
          <p:cNvPicPr>
            <a:picLocks noChangeAspect="1"/>
          </p:cNvPicPr>
          <p:nvPr/>
        </p:nvPicPr>
        <p:blipFill>
          <a:blip r:embed="rId6"/>
          <a:stretch>
            <a:fillRect/>
          </a:stretch>
        </p:blipFill>
        <p:spPr>
          <a:xfrm>
            <a:off x="9314055" y="4304891"/>
            <a:ext cx="2412230" cy="2412230"/>
          </a:xfrm>
          <a:prstGeom prst="rect">
            <a:avLst/>
          </a:prstGeom>
        </p:spPr>
      </p:pic>
      <p:pic>
        <p:nvPicPr>
          <p:cNvPr id="6" name="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542954" y="5985883"/>
            <a:ext cx="609600" cy="609600"/>
          </a:xfrm>
          <a:prstGeom prst="rect">
            <a:avLst/>
          </a:prstGeom>
        </p:spPr>
      </p:pic>
    </p:spTree>
    <p:extLst>
      <p:ext uri="{BB962C8B-B14F-4D97-AF65-F5344CB8AC3E}">
        <p14:creationId xmlns:p14="http://schemas.microsoft.com/office/powerpoint/2010/main" val="42227114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941"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2">
                <a:lumMod val="40000"/>
                <a:lumOff val="6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400" b="1" dirty="0" smtClean="0">
                <a:solidFill>
                  <a:schemeClr val="tx1"/>
                </a:solidFill>
                <a:latin typeface="Comic Sans MS" panose="030F0702030302020204" pitchFamily="66" charset="0"/>
              </a:rPr>
              <a:t>Thanks for listening</a:t>
            </a:r>
            <a:endParaRPr lang="en-GB" sz="4400" b="1" dirty="0">
              <a:solidFill>
                <a:schemeClr val="tx1"/>
              </a:solidFill>
              <a:latin typeface="Comic Sans MS" panose="030F0702030302020204" pitchFamily="66" charset="0"/>
            </a:endParaRPr>
          </a:p>
        </p:txBody>
      </p:sp>
      <p:sp>
        <p:nvSpPr>
          <p:cNvPr id="3" name="Content Placeholder 2"/>
          <p:cNvSpPr>
            <a:spLocks noGrp="1"/>
          </p:cNvSpPr>
          <p:nvPr>
            <p:ph idx="1"/>
          </p:nvPr>
        </p:nvSpPr>
        <p:spPr/>
        <p:txBody>
          <a:bodyPr/>
          <a:lstStyle/>
          <a:p>
            <a:r>
              <a:rPr lang="en-GB" sz="2800" dirty="0" smtClean="0">
                <a:latin typeface="Comic Sans MS" panose="030F0702030302020204" pitchFamily="66" charset="0"/>
              </a:rPr>
              <a:t>Let’s be part of the change</a:t>
            </a:r>
          </a:p>
          <a:p>
            <a:r>
              <a:rPr lang="en-GB" sz="2800" dirty="0" smtClean="0">
                <a:latin typeface="Comic Sans MS" panose="030F0702030302020204" pitchFamily="66" charset="0"/>
              </a:rPr>
              <a:t>Together we can do this</a:t>
            </a:r>
            <a:endParaRPr lang="en-GB" sz="2800" dirty="0">
              <a:latin typeface="Comic Sans MS" panose="030F0702030302020204" pitchFamily="66" charset="0"/>
            </a:endParaRPr>
          </a:p>
          <a:p>
            <a:endParaRPr lang="en-GB" dirty="0"/>
          </a:p>
        </p:txBody>
      </p:sp>
      <p:pic>
        <p:nvPicPr>
          <p:cNvPr id="7" name="Picture 6"/>
          <p:cNvPicPr>
            <a:picLocks noChangeAspect="1"/>
          </p:cNvPicPr>
          <p:nvPr/>
        </p:nvPicPr>
        <p:blipFill>
          <a:blip r:embed="rId5"/>
          <a:stretch>
            <a:fillRect/>
          </a:stretch>
        </p:blipFill>
        <p:spPr>
          <a:xfrm>
            <a:off x="3775961" y="3241408"/>
            <a:ext cx="5243775" cy="2936514"/>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206485" y="5835022"/>
            <a:ext cx="609600" cy="609600"/>
          </a:xfrm>
          <a:prstGeom prst="rect">
            <a:avLst/>
          </a:prstGeom>
        </p:spPr>
      </p:pic>
    </p:spTree>
    <p:extLst>
      <p:ext uri="{BB962C8B-B14F-4D97-AF65-F5344CB8AC3E}">
        <p14:creationId xmlns:p14="http://schemas.microsoft.com/office/powerpoint/2010/main" val="9467145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663"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2">
                <a:lumMod val="40000"/>
                <a:lumOff val="6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3727938" y="247591"/>
            <a:ext cx="4768948" cy="6406916"/>
          </a:xfrm>
          <a:prstGeom prst="rect">
            <a:avLst/>
          </a:prstGeom>
        </p:spPr>
      </p:pic>
      <p:sp>
        <p:nvSpPr>
          <p:cNvPr id="3" name="TextBox 2"/>
          <p:cNvSpPr txBox="1"/>
          <p:nvPr/>
        </p:nvSpPr>
        <p:spPr>
          <a:xfrm>
            <a:off x="4839286" y="5036234"/>
            <a:ext cx="2827606" cy="369332"/>
          </a:xfrm>
          <a:prstGeom prst="rect">
            <a:avLst/>
          </a:prstGeom>
          <a:noFill/>
        </p:spPr>
        <p:txBody>
          <a:bodyPr wrap="square" rtlCol="0">
            <a:spAutoFit/>
          </a:bodyPr>
          <a:lstStyle/>
          <a:p>
            <a:r>
              <a:rPr lang="en-GB" b="1" dirty="0" smtClean="0"/>
              <a:t>ANY MEMBER OF STAFF</a:t>
            </a:r>
            <a:endParaRPr lang="en-GB" b="1" dirty="0"/>
          </a:p>
        </p:txBody>
      </p:sp>
      <p:pic>
        <p:nvPicPr>
          <p:cNvPr id="4" name="Slide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70920" y="5806440"/>
            <a:ext cx="609600" cy="609600"/>
          </a:xfrm>
          <a:prstGeom prst="rect">
            <a:avLst/>
          </a:prstGeom>
        </p:spPr>
      </p:pic>
    </p:spTree>
    <p:extLst>
      <p:ext uri="{BB962C8B-B14F-4D97-AF65-F5344CB8AC3E}">
        <p14:creationId xmlns:p14="http://schemas.microsoft.com/office/powerpoint/2010/main" val="31929042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37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2">
                <a:lumMod val="40000"/>
                <a:lumOff val="6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5">
            <a:duotone>
              <a:prstClr val="black"/>
              <a:schemeClr val="accent2">
                <a:tint val="45000"/>
                <a:satMod val="400000"/>
              </a:schemeClr>
            </a:duotone>
          </a:blip>
          <a:stretch>
            <a:fillRect/>
          </a:stretch>
        </p:blipFill>
        <p:spPr>
          <a:xfrm>
            <a:off x="2416629" y="1358538"/>
            <a:ext cx="9467668" cy="4499986"/>
          </a:xfrm>
          <a:prstGeom prst="rect">
            <a:avLst/>
          </a:prstGeom>
        </p:spPr>
      </p:pic>
      <p:pic>
        <p:nvPicPr>
          <p:cNvPr id="5" name="s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713720" y="5858524"/>
            <a:ext cx="609600" cy="609600"/>
          </a:xfrm>
          <a:prstGeom prst="rect">
            <a:avLst/>
          </a:prstGeom>
        </p:spPr>
      </p:pic>
    </p:spTree>
    <p:extLst>
      <p:ext uri="{BB962C8B-B14F-4D97-AF65-F5344CB8AC3E}">
        <p14:creationId xmlns:p14="http://schemas.microsoft.com/office/powerpoint/2010/main" val="28625922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43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2">
                <a:lumMod val="40000"/>
                <a:lumOff val="6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92925" y="272417"/>
            <a:ext cx="8911687" cy="1280890"/>
          </a:xfrm>
        </p:spPr>
        <p:txBody>
          <a:bodyPr>
            <a:normAutofit fontScale="90000"/>
          </a:bodyPr>
          <a:lstStyle/>
          <a:p>
            <a:pPr algn="ctr"/>
            <a:r>
              <a:rPr lang="en-GB" sz="4900" b="1" dirty="0" smtClean="0">
                <a:solidFill>
                  <a:schemeClr val="tx1"/>
                </a:solidFill>
                <a:latin typeface="Comic Sans MS" panose="030F0702030302020204" pitchFamily="66" charset="0"/>
              </a:rPr>
              <a:t>One Kind Word</a:t>
            </a:r>
            <a:r>
              <a:rPr lang="en-GB" dirty="0" smtClean="0">
                <a:latin typeface="Comic Sans MS" panose="030F0702030302020204" pitchFamily="66" charset="0"/>
              </a:rPr>
              <a:t/>
            </a:r>
            <a:br>
              <a:rPr lang="en-GB" dirty="0" smtClean="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sz="1800" dirty="0">
                <a:latin typeface="Comic Sans MS" panose="030F0702030302020204" pitchFamily="66" charset="0"/>
                <a:hlinkClick r:id="rId5"/>
              </a:rPr>
              <a:t>https://</a:t>
            </a:r>
            <a:r>
              <a:rPr lang="en-GB" sz="1800" dirty="0" smtClean="0">
                <a:latin typeface="Comic Sans MS" panose="030F0702030302020204" pitchFamily="66" charset="0"/>
                <a:hlinkClick r:id="rId5"/>
              </a:rPr>
              <a:t>www.youtube.com/watch?v=SmgiR5s0cHU</a:t>
            </a:r>
            <a:r>
              <a:rPr lang="en-GB" sz="1800" dirty="0" smtClean="0">
                <a:latin typeface="Comic Sans MS" panose="030F0702030302020204" pitchFamily="66" charset="0"/>
              </a:rPr>
              <a:t/>
            </a:r>
            <a:br>
              <a:rPr lang="en-GB" sz="1800" dirty="0" smtClean="0">
                <a:latin typeface="Comic Sans MS" panose="030F0702030302020204" pitchFamily="66" charset="0"/>
              </a:rPr>
            </a:br>
            <a:endParaRPr lang="en-GB" sz="1800" dirty="0">
              <a:latin typeface="Comic Sans MS" panose="030F0702030302020204" pitchFamily="66" charset="0"/>
            </a:endParaRPr>
          </a:p>
        </p:txBody>
      </p:sp>
      <p:pic>
        <p:nvPicPr>
          <p:cNvPr id="4" name="Content Placeholder 3"/>
          <p:cNvPicPr>
            <a:picLocks noGrp="1" noChangeAspect="1"/>
          </p:cNvPicPr>
          <p:nvPr>
            <p:ph idx="1"/>
          </p:nvPr>
        </p:nvPicPr>
        <p:blipFill>
          <a:blip r:embed="rId6"/>
          <a:stretch>
            <a:fillRect/>
          </a:stretch>
        </p:blipFill>
        <p:spPr>
          <a:xfrm>
            <a:off x="2791979" y="2104126"/>
            <a:ext cx="7543397" cy="4327040"/>
          </a:xfrm>
          <a:prstGeom prst="rect">
            <a:avLst/>
          </a:prstGeom>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576560" y="457200"/>
            <a:ext cx="609600" cy="609600"/>
          </a:xfrm>
          <a:prstGeom prst="rect">
            <a:avLst/>
          </a:prstGeom>
        </p:spPr>
      </p:pic>
    </p:spTree>
    <p:extLst>
      <p:ext uri="{BB962C8B-B14F-4D97-AF65-F5344CB8AC3E}">
        <p14:creationId xmlns:p14="http://schemas.microsoft.com/office/powerpoint/2010/main" val="18338263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943"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2">
                <a:lumMod val="40000"/>
                <a:lumOff val="6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35128" y="225691"/>
            <a:ext cx="8911687" cy="1280890"/>
          </a:xfrm>
        </p:spPr>
        <p:txBody>
          <a:bodyPr>
            <a:normAutofit/>
          </a:bodyPr>
          <a:lstStyle/>
          <a:p>
            <a:r>
              <a:rPr lang="en-GB" sz="4000" b="1" dirty="0" smtClean="0">
                <a:solidFill>
                  <a:schemeClr val="tx1"/>
                </a:solidFill>
                <a:latin typeface="Comic Sans MS" panose="030F0702030302020204" pitchFamily="66" charset="0"/>
              </a:rPr>
              <a:t>Our Call To Action</a:t>
            </a:r>
            <a:endParaRPr lang="en-GB" sz="4000" b="1" dirty="0">
              <a:solidFill>
                <a:schemeClr val="tx1"/>
              </a:solidFill>
              <a:latin typeface="Comic Sans MS" panose="030F0702030302020204" pitchFamily="66" charset="0"/>
            </a:endParaRPr>
          </a:p>
        </p:txBody>
      </p:sp>
      <p:sp>
        <p:nvSpPr>
          <p:cNvPr id="3" name="Content Placeholder 2"/>
          <p:cNvSpPr>
            <a:spLocks noGrp="1"/>
          </p:cNvSpPr>
          <p:nvPr>
            <p:ph idx="1"/>
          </p:nvPr>
        </p:nvSpPr>
        <p:spPr>
          <a:xfrm>
            <a:off x="1350498" y="1253363"/>
            <a:ext cx="10466364" cy="5181602"/>
          </a:xfrm>
        </p:spPr>
        <p:txBody>
          <a:bodyPr>
            <a:normAutofit/>
          </a:bodyPr>
          <a:lstStyle/>
          <a:p>
            <a:r>
              <a:rPr lang="en-GB" sz="2800" dirty="0">
                <a:latin typeface="Comic Sans MS" panose="030F0702030302020204" pitchFamily="66" charset="0"/>
              </a:rPr>
              <a:t>Ask if someone’s OK. Say you’re sorry. Just say hey.</a:t>
            </a:r>
          </a:p>
          <a:p>
            <a:r>
              <a:rPr lang="en-GB" sz="2800" dirty="0">
                <a:latin typeface="Comic Sans MS" panose="030F0702030302020204" pitchFamily="66" charset="0"/>
              </a:rPr>
              <a:t>In a world that can sometimes feel like it’s filled with negativity, one kind word can provide a moment of hope. It can be a turning point. It can change someone’s perspective. It can change their day. It can change the course of a conversation and break the cycle of bullying.</a:t>
            </a:r>
          </a:p>
          <a:p>
            <a:r>
              <a:rPr lang="en-GB" sz="2800" dirty="0">
                <a:latin typeface="Comic Sans MS" panose="030F0702030302020204" pitchFamily="66" charset="0"/>
              </a:rPr>
              <a:t>Best of all, one kind word leads to another. Kindness fuels kindness. So from the playground to Parliament, and from our phones to our homes, together, our actions can fire a chain reaction that powers positivity.</a:t>
            </a:r>
          </a:p>
          <a:p>
            <a:r>
              <a:rPr lang="en-GB" sz="2800" dirty="0">
                <a:latin typeface="Comic Sans MS" panose="030F0702030302020204" pitchFamily="66" charset="0"/>
              </a:rPr>
              <a:t>It starts with one kind word. It starts today.</a:t>
            </a:r>
          </a:p>
        </p:txBody>
      </p:sp>
      <p:pic>
        <p:nvPicPr>
          <p:cNvPr id="7" name="s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67439" y="0"/>
            <a:ext cx="609600" cy="609600"/>
          </a:xfrm>
          <a:prstGeom prst="rect">
            <a:avLst/>
          </a:prstGeom>
        </p:spPr>
      </p:pic>
    </p:spTree>
    <p:extLst>
      <p:ext uri="{BB962C8B-B14F-4D97-AF65-F5344CB8AC3E}">
        <p14:creationId xmlns:p14="http://schemas.microsoft.com/office/powerpoint/2010/main" val="2846767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672"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2">
                <a:lumMod val="40000"/>
                <a:lumOff val="6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solidFill>
                  <a:schemeClr val="tx1"/>
                </a:solidFill>
                <a:latin typeface="Comic Sans MS" panose="030F0702030302020204" pitchFamily="66" charset="0"/>
              </a:rPr>
              <a:t>What does this look like?</a:t>
            </a:r>
            <a:endParaRPr lang="en-GB" sz="4000" b="1" dirty="0">
              <a:solidFill>
                <a:schemeClr val="tx1"/>
              </a:solidFill>
              <a:latin typeface="Comic Sans MS" panose="030F0702030302020204" pitchFamily="66" charset="0"/>
            </a:endParaRPr>
          </a:p>
        </p:txBody>
      </p:sp>
      <p:pic>
        <p:nvPicPr>
          <p:cNvPr id="4" name="Picture 3"/>
          <p:cNvPicPr>
            <a:picLocks noChangeAspect="1"/>
          </p:cNvPicPr>
          <p:nvPr/>
        </p:nvPicPr>
        <p:blipFill>
          <a:blip r:embed="rId5"/>
          <a:stretch>
            <a:fillRect/>
          </a:stretch>
        </p:blipFill>
        <p:spPr>
          <a:xfrm>
            <a:off x="9738768" y="63137"/>
            <a:ext cx="2276475" cy="2009775"/>
          </a:xfrm>
          <a:prstGeom prst="rect">
            <a:avLst/>
          </a:prstGeom>
        </p:spPr>
      </p:pic>
      <p:pic>
        <p:nvPicPr>
          <p:cNvPr id="5" name="Content Placeholder 4">
            <a:extLst>
              <a:ext uri="{FF2B5EF4-FFF2-40B4-BE49-F238E27FC236}">
                <a16:creationId xmlns:a16="http://schemas.microsoft.com/office/drawing/2014/main" id="{7F35EFE7-7645-4B7E-B1B7-B4BE7709B5D6}"/>
              </a:ext>
            </a:extLst>
          </p:cNvPr>
          <p:cNvPicPr>
            <a:picLocks noGrp="1" noChangeAspect="1"/>
          </p:cNvPicPr>
          <p:nvPr>
            <p:ph idx="1"/>
          </p:nvPr>
        </p:nvPicPr>
        <p:blipFill>
          <a:blip r:embed="rId6">
            <a:duotone>
              <a:prstClr val="black"/>
              <a:schemeClr val="accent2">
                <a:tint val="45000"/>
                <a:satMod val="400000"/>
              </a:schemeClr>
            </a:duotone>
          </a:blip>
          <a:stretch>
            <a:fillRect/>
          </a:stretch>
        </p:blipFill>
        <p:spPr>
          <a:xfrm>
            <a:off x="1911983" y="2244633"/>
            <a:ext cx="9592629" cy="4090851"/>
          </a:xfrm>
          <a:prstGeom prst="rect">
            <a:avLst/>
          </a:prstGeom>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572205" y="6030684"/>
            <a:ext cx="609600" cy="609600"/>
          </a:xfrm>
          <a:prstGeom prst="rect">
            <a:avLst/>
          </a:prstGeom>
        </p:spPr>
      </p:pic>
    </p:spTree>
    <p:extLst>
      <p:ext uri="{BB962C8B-B14F-4D97-AF65-F5344CB8AC3E}">
        <p14:creationId xmlns:p14="http://schemas.microsoft.com/office/powerpoint/2010/main" val="5468907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944"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2">
                <a:lumMod val="40000"/>
                <a:lumOff val="6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79858" y="367362"/>
            <a:ext cx="8911687" cy="1280890"/>
          </a:xfrm>
        </p:spPr>
        <p:txBody>
          <a:bodyPr>
            <a:normAutofit/>
          </a:bodyPr>
          <a:lstStyle/>
          <a:p>
            <a:r>
              <a:rPr lang="en-GB" sz="4400" b="1" dirty="0" smtClean="0">
                <a:solidFill>
                  <a:schemeClr val="tx1"/>
                </a:solidFill>
                <a:latin typeface="Comic Sans MS" panose="030F0702030302020204" pitchFamily="66" charset="0"/>
              </a:rPr>
              <a:t>What does this look like?</a:t>
            </a:r>
            <a:endParaRPr lang="en-GB" sz="4400" b="1" dirty="0">
              <a:solidFill>
                <a:schemeClr val="tx1"/>
              </a:solidFill>
              <a:latin typeface="Comic Sans MS" panose="030F0702030302020204" pitchFamily="66" charset="0"/>
            </a:endParaRPr>
          </a:p>
        </p:txBody>
      </p:sp>
      <p:pic>
        <p:nvPicPr>
          <p:cNvPr id="8" name="Content Placeholder 7"/>
          <p:cNvPicPr>
            <a:picLocks noGrp="1" noChangeAspect="1"/>
          </p:cNvPicPr>
          <p:nvPr>
            <p:ph idx="1"/>
          </p:nvPr>
        </p:nvPicPr>
        <p:blipFill>
          <a:blip r:embed="rId5"/>
          <a:stretch>
            <a:fillRect/>
          </a:stretch>
        </p:blipFill>
        <p:spPr>
          <a:xfrm>
            <a:off x="2512220" y="1456518"/>
            <a:ext cx="2000529" cy="1381318"/>
          </a:xfrm>
          <a:prstGeom prst="rect">
            <a:avLst/>
          </a:prstGeom>
        </p:spPr>
      </p:pic>
      <p:pic>
        <p:nvPicPr>
          <p:cNvPr id="9" name="Picture 8"/>
          <p:cNvPicPr>
            <a:picLocks noChangeAspect="1"/>
          </p:cNvPicPr>
          <p:nvPr/>
        </p:nvPicPr>
        <p:blipFill>
          <a:blip r:embed="rId6"/>
          <a:stretch>
            <a:fillRect/>
          </a:stretch>
        </p:blipFill>
        <p:spPr>
          <a:xfrm>
            <a:off x="8919636" y="2873825"/>
            <a:ext cx="2117396" cy="1906895"/>
          </a:xfrm>
          <a:prstGeom prst="rect">
            <a:avLst/>
          </a:prstGeom>
        </p:spPr>
      </p:pic>
      <p:pic>
        <p:nvPicPr>
          <p:cNvPr id="10" name="Picture 9"/>
          <p:cNvPicPr>
            <a:picLocks noChangeAspect="1"/>
          </p:cNvPicPr>
          <p:nvPr/>
        </p:nvPicPr>
        <p:blipFill>
          <a:blip r:embed="rId7"/>
          <a:stretch>
            <a:fillRect/>
          </a:stretch>
        </p:blipFill>
        <p:spPr>
          <a:xfrm>
            <a:off x="2592925" y="5044477"/>
            <a:ext cx="2057687" cy="1419423"/>
          </a:xfrm>
          <a:prstGeom prst="rect">
            <a:avLst/>
          </a:prstGeom>
        </p:spPr>
      </p:pic>
      <p:pic>
        <p:nvPicPr>
          <p:cNvPr id="11" name="Picture 10"/>
          <p:cNvPicPr>
            <a:picLocks noChangeAspect="1"/>
          </p:cNvPicPr>
          <p:nvPr/>
        </p:nvPicPr>
        <p:blipFill>
          <a:blip r:embed="rId8"/>
          <a:stretch>
            <a:fillRect/>
          </a:stretch>
        </p:blipFill>
        <p:spPr>
          <a:xfrm>
            <a:off x="4699060" y="2823760"/>
            <a:ext cx="2019582" cy="1295581"/>
          </a:xfrm>
          <a:prstGeom prst="rect">
            <a:avLst/>
          </a:prstGeom>
        </p:spPr>
      </p:pic>
      <p:pic>
        <p:nvPicPr>
          <p:cNvPr id="12" name="Picture 11"/>
          <p:cNvPicPr>
            <a:picLocks noChangeAspect="1"/>
          </p:cNvPicPr>
          <p:nvPr/>
        </p:nvPicPr>
        <p:blipFill>
          <a:blip r:embed="rId9"/>
          <a:stretch>
            <a:fillRect/>
          </a:stretch>
        </p:blipFill>
        <p:spPr>
          <a:xfrm>
            <a:off x="7048768" y="1420529"/>
            <a:ext cx="1689880" cy="1453296"/>
          </a:xfrm>
          <a:prstGeom prst="rect">
            <a:avLst/>
          </a:prstGeom>
        </p:spPr>
      </p:pic>
      <p:pic>
        <p:nvPicPr>
          <p:cNvPr id="13" name="Picture 12"/>
          <p:cNvPicPr>
            <a:picLocks noChangeAspect="1"/>
          </p:cNvPicPr>
          <p:nvPr/>
        </p:nvPicPr>
        <p:blipFill>
          <a:blip r:embed="rId10"/>
          <a:stretch>
            <a:fillRect/>
          </a:stretch>
        </p:blipFill>
        <p:spPr>
          <a:xfrm>
            <a:off x="5917801" y="4268885"/>
            <a:ext cx="2261933" cy="2027940"/>
          </a:xfrm>
          <a:prstGeom prst="rect">
            <a:avLst/>
          </a:prstGeom>
        </p:spPr>
      </p:pic>
      <p:pic>
        <p:nvPicPr>
          <p:cNvPr id="14" name="Picture 13"/>
          <p:cNvPicPr>
            <a:picLocks noChangeAspect="1"/>
          </p:cNvPicPr>
          <p:nvPr/>
        </p:nvPicPr>
        <p:blipFill>
          <a:blip r:embed="rId11"/>
          <a:stretch>
            <a:fillRect/>
          </a:stretch>
        </p:blipFill>
        <p:spPr>
          <a:xfrm>
            <a:off x="10203998" y="849677"/>
            <a:ext cx="1500321" cy="1707261"/>
          </a:xfrm>
          <a:prstGeom prst="rect">
            <a:avLst/>
          </a:prstGeom>
        </p:spPr>
      </p:pic>
      <p:pic>
        <p:nvPicPr>
          <p:cNvPr id="15" name="Picture 14"/>
          <p:cNvPicPr>
            <a:picLocks noChangeAspect="1"/>
          </p:cNvPicPr>
          <p:nvPr/>
        </p:nvPicPr>
        <p:blipFill>
          <a:blip r:embed="rId12"/>
          <a:stretch>
            <a:fillRect/>
          </a:stretch>
        </p:blipFill>
        <p:spPr>
          <a:xfrm>
            <a:off x="2379858" y="3207417"/>
            <a:ext cx="1917822" cy="1573303"/>
          </a:xfrm>
          <a:prstGeom prst="rect">
            <a:avLst/>
          </a:prstGeom>
        </p:spPr>
      </p:pic>
      <p:pic>
        <p:nvPicPr>
          <p:cNvPr id="16" name="Picture 15"/>
          <p:cNvPicPr>
            <a:picLocks noChangeAspect="1"/>
          </p:cNvPicPr>
          <p:nvPr/>
        </p:nvPicPr>
        <p:blipFill>
          <a:blip r:embed="rId13"/>
          <a:stretch>
            <a:fillRect/>
          </a:stretch>
        </p:blipFill>
        <p:spPr>
          <a:xfrm>
            <a:off x="9460750" y="4907955"/>
            <a:ext cx="2043862" cy="1683180"/>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6750881" y="6159100"/>
            <a:ext cx="609600" cy="609600"/>
          </a:xfrm>
          <a:prstGeom prst="rect">
            <a:avLst/>
          </a:prstGeom>
        </p:spPr>
      </p:pic>
    </p:spTree>
    <p:extLst>
      <p:ext uri="{BB962C8B-B14F-4D97-AF65-F5344CB8AC3E}">
        <p14:creationId xmlns:p14="http://schemas.microsoft.com/office/powerpoint/2010/main" val="21221948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458"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2">
                <a:lumMod val="40000"/>
                <a:lumOff val="6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b="1" dirty="0" smtClean="0">
                <a:solidFill>
                  <a:schemeClr val="tx1"/>
                </a:solidFill>
                <a:latin typeface="Comic Sans MS" panose="030F0702030302020204" pitchFamily="66" charset="0"/>
              </a:rPr>
              <a:t>Our plan for the week …..</a:t>
            </a:r>
            <a:endParaRPr lang="en-GB" sz="4400" b="1" dirty="0">
              <a:solidFill>
                <a:schemeClr val="tx1"/>
              </a:solidFill>
              <a:latin typeface="Comic Sans MS" panose="030F0702030302020204" pitchFamily="66" charset="0"/>
            </a:endParaRPr>
          </a:p>
        </p:txBody>
      </p:sp>
      <p:sp>
        <p:nvSpPr>
          <p:cNvPr id="3" name="Content Placeholder 2"/>
          <p:cNvSpPr>
            <a:spLocks noGrp="1"/>
          </p:cNvSpPr>
          <p:nvPr>
            <p:ph idx="1"/>
          </p:nvPr>
        </p:nvSpPr>
        <p:spPr>
          <a:xfrm>
            <a:off x="1969477" y="1676400"/>
            <a:ext cx="10086535" cy="3777622"/>
          </a:xfrm>
        </p:spPr>
        <p:txBody>
          <a:bodyPr>
            <a:normAutofit/>
          </a:bodyPr>
          <a:lstStyle/>
          <a:p>
            <a:r>
              <a:rPr lang="en-GB" sz="2800" dirty="0" smtClean="0">
                <a:latin typeface="Comic Sans MS" panose="030F0702030302020204" pitchFamily="66" charset="0"/>
              </a:rPr>
              <a:t>Starting today and the rest of the week ….</a:t>
            </a:r>
          </a:p>
          <a:p>
            <a:r>
              <a:rPr lang="en-GB" sz="2800" dirty="0" smtClean="0">
                <a:latin typeface="Comic Sans MS" panose="030F0702030302020204" pitchFamily="66" charset="0"/>
              </a:rPr>
              <a:t>Do you have a kind word or phrase for someone?</a:t>
            </a:r>
          </a:p>
          <a:p>
            <a:r>
              <a:rPr lang="en-GB" sz="2800" dirty="0" smtClean="0">
                <a:latin typeface="Comic Sans MS" panose="030F0702030302020204" pitchFamily="66" charset="0"/>
              </a:rPr>
              <a:t>Let them and us know!</a:t>
            </a:r>
          </a:p>
          <a:p>
            <a:r>
              <a:rPr lang="en-GB" sz="2800" dirty="0" smtClean="0">
                <a:latin typeface="Comic Sans MS" panose="030F0702030302020204" pitchFamily="66" charset="0"/>
              </a:rPr>
              <a:t>Fill in a form - emailed to your glow or scan the QR code</a:t>
            </a:r>
          </a:p>
          <a:p>
            <a:r>
              <a:rPr lang="en-GB" sz="2800" dirty="0" smtClean="0">
                <a:latin typeface="Comic Sans MS" panose="030F0702030302020204" pitchFamily="66" charset="0"/>
              </a:rPr>
              <a:t>Watch the screens at break &amp; lunch</a:t>
            </a:r>
            <a:endParaRPr lang="en-GB" sz="2800" dirty="0">
              <a:latin typeface="Comic Sans MS" panose="030F0702030302020204" pitchFamily="66" charset="0"/>
            </a:endParaRPr>
          </a:p>
        </p:txBody>
      </p:sp>
      <p:pic>
        <p:nvPicPr>
          <p:cNvPr id="4" name="Picture 3"/>
          <p:cNvPicPr>
            <a:picLocks noChangeAspect="1"/>
          </p:cNvPicPr>
          <p:nvPr/>
        </p:nvPicPr>
        <p:blipFill>
          <a:blip r:embed="rId5"/>
          <a:stretch>
            <a:fillRect/>
          </a:stretch>
        </p:blipFill>
        <p:spPr>
          <a:xfrm>
            <a:off x="7540531" y="4582524"/>
            <a:ext cx="4169725" cy="2134799"/>
          </a:xfrm>
          <a:prstGeom prst="rect">
            <a:avLst/>
          </a:prstGeom>
        </p:spPr>
      </p:pic>
      <p:pic>
        <p:nvPicPr>
          <p:cNvPr id="5" name="s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840604" y="5780872"/>
            <a:ext cx="609600" cy="609600"/>
          </a:xfrm>
          <a:prstGeom prst="rect">
            <a:avLst/>
          </a:prstGeom>
        </p:spPr>
      </p:pic>
    </p:spTree>
    <p:extLst>
      <p:ext uri="{BB962C8B-B14F-4D97-AF65-F5344CB8AC3E}">
        <p14:creationId xmlns:p14="http://schemas.microsoft.com/office/powerpoint/2010/main" val="25168670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024"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2">
                <a:lumMod val="40000"/>
                <a:lumOff val="6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400" dirty="0" smtClean="0">
                <a:solidFill>
                  <a:schemeClr val="tx1"/>
                </a:solidFill>
                <a:latin typeface="Comic Sans MS" panose="030F0702030302020204" pitchFamily="66" charset="0"/>
              </a:rPr>
              <a:t>In PSE …. </a:t>
            </a:r>
            <a:endParaRPr lang="en-GB" sz="4400" dirty="0">
              <a:solidFill>
                <a:schemeClr val="tx1"/>
              </a:solidFill>
              <a:latin typeface="Comic Sans MS" panose="030F0702030302020204" pitchFamily="66" charset="0"/>
            </a:endParaRPr>
          </a:p>
        </p:txBody>
      </p:sp>
      <p:sp>
        <p:nvSpPr>
          <p:cNvPr id="3" name="Content Placeholder 2"/>
          <p:cNvSpPr>
            <a:spLocks noGrp="1"/>
          </p:cNvSpPr>
          <p:nvPr>
            <p:ph idx="1"/>
          </p:nvPr>
        </p:nvSpPr>
        <p:spPr>
          <a:xfrm>
            <a:off x="2419643" y="1702191"/>
            <a:ext cx="9084969" cy="4209031"/>
          </a:xfrm>
        </p:spPr>
        <p:txBody>
          <a:bodyPr>
            <a:normAutofit/>
          </a:bodyPr>
          <a:lstStyle/>
          <a:p>
            <a:r>
              <a:rPr lang="en-GB" sz="2800" dirty="0" smtClean="0">
                <a:latin typeface="Comic Sans MS" panose="030F0702030302020204" pitchFamily="66" charset="0"/>
              </a:rPr>
              <a:t>Be part of the change</a:t>
            </a:r>
          </a:p>
          <a:p>
            <a:r>
              <a:rPr lang="en-GB" sz="2800" dirty="0" smtClean="0">
                <a:latin typeface="Comic Sans MS" panose="030F0702030302020204" pitchFamily="66" charset="0"/>
              </a:rPr>
              <a:t>What can we do as a school moving forward?</a:t>
            </a:r>
          </a:p>
          <a:p>
            <a:r>
              <a:rPr lang="en-GB" sz="2800" dirty="0" smtClean="0">
                <a:latin typeface="Comic Sans MS" panose="030F0702030302020204" pitchFamily="66" charset="0"/>
              </a:rPr>
              <a:t>Be part of a pledge ….</a:t>
            </a:r>
            <a:endParaRPr lang="en-GB" sz="2800" dirty="0">
              <a:latin typeface="Comic Sans MS" panose="030F0702030302020204" pitchFamily="66" charset="0"/>
            </a:endParaRPr>
          </a:p>
        </p:txBody>
      </p:sp>
      <p:pic>
        <p:nvPicPr>
          <p:cNvPr id="4" name="Picture 3"/>
          <p:cNvPicPr>
            <a:picLocks noChangeAspect="1"/>
          </p:cNvPicPr>
          <p:nvPr/>
        </p:nvPicPr>
        <p:blipFill>
          <a:blip r:embed="rId5"/>
          <a:stretch>
            <a:fillRect/>
          </a:stretch>
        </p:blipFill>
        <p:spPr>
          <a:xfrm>
            <a:off x="3827206" y="3530991"/>
            <a:ext cx="4826276" cy="2982350"/>
          </a:xfrm>
          <a:prstGeom prst="rect">
            <a:avLst/>
          </a:prstGeom>
        </p:spPr>
      </p:pic>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165080" y="685070"/>
            <a:ext cx="609600" cy="609600"/>
          </a:xfrm>
          <a:prstGeom prst="rect">
            <a:avLst/>
          </a:prstGeom>
        </p:spPr>
      </p:pic>
    </p:spTree>
    <p:extLst>
      <p:ext uri="{BB962C8B-B14F-4D97-AF65-F5344CB8AC3E}">
        <p14:creationId xmlns:p14="http://schemas.microsoft.com/office/powerpoint/2010/main" val="19508572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45"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976</TotalTime>
  <Words>1108</Words>
  <Application>Microsoft Office PowerPoint</Application>
  <PresentationFormat>Widescreen</PresentationFormat>
  <Paragraphs>81</Paragraphs>
  <Slides>15</Slides>
  <Notes>15</Notes>
  <HiddenSlides>0</HiddenSlides>
  <MMClips>15</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Century Gothic</vt:lpstr>
      <vt:lpstr>Comic Sans MS</vt:lpstr>
      <vt:lpstr>Wingdings 3</vt:lpstr>
      <vt:lpstr>Wisp</vt:lpstr>
      <vt:lpstr>Linlithgow Academy Supports Anti-Bullying Week</vt:lpstr>
      <vt:lpstr>PowerPoint Presentation</vt:lpstr>
      <vt:lpstr>PowerPoint Presentation</vt:lpstr>
      <vt:lpstr>One Kind Word  https://www.youtube.com/watch?v=SmgiR5s0cHU </vt:lpstr>
      <vt:lpstr>Our Call To Action</vt:lpstr>
      <vt:lpstr>What does this look like?</vt:lpstr>
      <vt:lpstr>What does this look like?</vt:lpstr>
      <vt:lpstr>Our plan for the week …..</vt:lpstr>
      <vt:lpstr>In PSE …. </vt:lpstr>
      <vt:lpstr>Tuesday – Agree to Disagree</vt:lpstr>
      <vt:lpstr>Wednesday – Kind Word Graffiti</vt:lpstr>
      <vt:lpstr>Top Tips Thursday to Stop bullying</vt:lpstr>
      <vt:lpstr>Odd Socks Friday</vt:lpstr>
      <vt:lpstr>What else can you do?</vt:lpstr>
      <vt:lpstr>Thanks for listening</vt:lpstr>
    </vt:vector>
  </TitlesOfParts>
  <Company>West Lothian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Linlithgow Academy Supports Anti-Bullying Week</dc:title>
  <dc:creator>Diana Mason</dc:creator>
  <cp:lastModifiedBy>Diana Mason</cp:lastModifiedBy>
  <cp:revision>28</cp:revision>
  <dcterms:created xsi:type="dcterms:W3CDTF">2021-11-09T08:35:06Z</dcterms:created>
  <dcterms:modified xsi:type="dcterms:W3CDTF">2021-11-15T08:32:14Z</dcterms:modified>
</cp:coreProperties>
</file>